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hEN4xaXSHVCWHHJUY1M4+7aywl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font" Target="fonts/Raleway-boldItalic.fntdata"/><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37" Type="http://schemas.openxmlformats.org/officeDocument/2006/relationships/font" Target="fonts/CenturyGothic-regular.fntdata"/><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39" Type="http://schemas.openxmlformats.org/officeDocument/2006/relationships/font" Target="fonts/CenturyGothic-italic.fntdata"/><Relationship Id="rId16" Type="http://schemas.openxmlformats.org/officeDocument/2006/relationships/slide" Target="slides/slide12.xml"/><Relationship Id="rId38" Type="http://schemas.openxmlformats.org/officeDocument/2006/relationships/font" Target="fonts/CenturyGothic-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thechildrenus.org/bulletins/2020/2/20/aclu-races-to-stop-ice-from-deleting-years-of-records-including-data-on-detainee-deaths-and-sexual-assault-reports?fbclid=IwAR1Qhmadx-LQnNJpBlbn0iXur6qMiSIDa3fBMpXA5wsfPnOoE_Q2K9ZCnIQ"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n.org/en/universal-declaration-human-rights/" TargetMode="External"/><Relationship Id="rId3" Type="http://schemas.openxmlformats.org/officeDocument/2006/relationships/hyperlink" Target="https://www.savethechildren.org.uk/what-we-do/childrens-rights/united-nations-convention-of-the-rights-of-the-chil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hitehouse.gov/briefing-room/statements-releases/2021/01/20/fact-sheet-president-biden-sends-immigration-bill-to-congress-as-part-of-his-commitment-to-modernize-our-immigration-syste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ederalregister.gov/presidential-documents/executive-orders/joe-biden/2021"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fr.org/backgrounder/us-detention-child-migran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umanitarianresponse.info/sites/www.humanitarianresponse.info/files/documents/files/20191202-ocha-desastres_naturales2.pd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umanitarianresponse.info/sites/www.humanitarianresponse.info/files/documents/files/20191202-ocha-desastres_naturales2.pdf" TargetMode="External"/><Relationship Id="rId3" Type="http://schemas.openxmlformats.org/officeDocument/2006/relationships/hyperlink" Target="https://climateknowledgeportal.worldbank.org/country/honduras/vulnerabilit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uments1.worldbank.org/curated/en/983921522304806221/pdf/124724-BRI-PUBLIC-NEWSERIES-Groundswell-note-PN3.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latin typeface="Calibri"/>
                <a:ea typeface="Calibri"/>
                <a:cs typeface="Calibri"/>
                <a:sym typeface="Calibri"/>
              </a:rPr>
              <a:t>Dr. Monico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 name="Google Shape;19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Dr. Monico</a:t>
            </a:r>
            <a:endParaRPr/>
          </a:p>
          <a:p>
            <a:pPr indent="0" lvl="0" marL="0" rtl="0" algn="l">
              <a:spcBef>
                <a:spcPts val="0"/>
              </a:spcBef>
              <a:spcAft>
                <a:spcPts val="0"/>
              </a:spcAft>
              <a:buNone/>
            </a:pPr>
            <a:r>
              <a:rPr lang="en-US" sz="1200">
                <a:latin typeface="Calibri"/>
                <a:ea typeface="Calibri"/>
                <a:cs typeface="Calibri"/>
                <a:sym typeface="Calibri"/>
              </a:rPr>
              <a:t>The migration we have discussed has created a backlog, which is represented in these tables on pending cases in the U.S. and in key states with large concentrations of immigrant populations. Although this data is from FY 2019, it provides a glimpse of what the Biden-Harris administration is facing.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Dr. Monico: Using chart, explain how it is similar and different under Obama &amp; Trump by reading the different models - explain that the court ruling refers to the Flores Settlement Agreement (FSA): children held for no more than 20 days and placed in a least security facility (child-friendly) under the care of the Office of Refugee Resettlement (ORR). The zero-tolerance immigration enforcement policy was launched on May 7, 2018, halted by court order on July 16, 2018 (7 weeks) resulted in 5,300 to 5,500 child-family separations. Trump’s executive order mentioned effectively suspended but increased apprehensions at the border, ICE raids, and other immigration crackdown operations – Monico, Rotabi &amp; Lee (2019) and Congressional Research Service (2021) provide a detailed account of its implementation. Under COVID, the attention shifted from the U.S.-Mexican border to the country’s “interior”</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Key question in:  What comes next with Biden-Harris? On week 1 of the new administration,  a set of executive orders are issued, including on rescinding the zero-tolerance immigration enforcement policy on January 26, 2021, The U.S. Citizenship Act of 2021 just recently introduced establishes a new system to responsibly manage and secure our border, keep our families and communities safe, and better manage migration across the Hemisphere: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Dr. Monico: </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Biden rescinded the Zero Tolerance policy on day 1 of his administration, ordered reunification of the 500+ children separated from their families and created a multi-stakeholder commission to carry this order. We have examined the madness that was created in 2 articles in the Journal of Human Rights and Social Work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Times New Roman"/>
                <a:ea typeface="Times New Roman"/>
                <a:cs typeface="Times New Roman"/>
                <a:sym typeface="Times New Roman"/>
              </a:rPr>
              <a:t>JOVANI</a:t>
            </a:r>
            <a:endParaRPr/>
          </a:p>
          <a:p>
            <a:pPr indent="0" lvl="0" marL="0" rtl="0" algn="l">
              <a:spcBef>
                <a:spcPts val="0"/>
              </a:spcBef>
              <a:spcAft>
                <a:spcPts val="0"/>
              </a:spcAft>
              <a:buNone/>
            </a:pPr>
            <a:r>
              <a:rPr b="1" lang="en-US" sz="1200">
                <a:latin typeface="Times New Roman"/>
                <a:ea typeface="Times New Roman"/>
                <a:cs typeface="Times New Roman"/>
                <a:sym typeface="Times New Roman"/>
              </a:rPr>
              <a:t>1) Separation by death: the death of toddlers, young children, youth, and adolescents during or soon after U.S government custody</a:t>
            </a:r>
            <a:endParaRPr>
              <a:latin typeface="Calibri"/>
              <a:ea typeface="Calibri"/>
              <a:cs typeface="Calibri"/>
              <a:sym typeface="Calibri"/>
            </a:endParaRPr>
          </a:p>
          <a:p>
            <a:pPr indent="-314572" lvl="0" marL="462229" rtl="0" algn="l">
              <a:spcBef>
                <a:spcPts val="0"/>
              </a:spcBef>
              <a:spcAft>
                <a:spcPts val="0"/>
              </a:spcAft>
              <a:buClr>
                <a:srgbClr val="000000"/>
              </a:buClr>
              <a:buSzPts val="1200"/>
              <a:buFont typeface="Times New Roman"/>
              <a:buChar char="-"/>
            </a:pPr>
            <a:r>
              <a:rPr lang="en-US" sz="1200">
                <a:latin typeface="Times New Roman"/>
                <a:ea typeface="Times New Roman"/>
                <a:cs typeface="Times New Roman"/>
                <a:sym typeface="Times New Roman"/>
              </a:rPr>
              <a:t>Jakelin Amei Rosmery Caal, a 7 year-old Guatemalan girl died because of a bacterial infection while in U.S custody. Felipe Gomez Alonzo, a 8 year-old Guatemalan boy died because of Influenza B, arguably after lacking proper care while in CBP custody.  </a:t>
            </a:r>
            <a:endParaRPr>
              <a:latin typeface="Calibri"/>
              <a:ea typeface="Calibri"/>
              <a:cs typeface="Calibri"/>
              <a:sym typeface="Calibri"/>
            </a:endParaRPr>
          </a:p>
          <a:p>
            <a:pPr indent="0" lvl="0" marL="0" rtl="0" algn="l">
              <a:spcBef>
                <a:spcPts val="0"/>
              </a:spcBef>
              <a:spcAft>
                <a:spcPts val="0"/>
              </a:spcAft>
              <a:buNone/>
            </a:pPr>
            <a:r>
              <a:rPr b="1" lang="en-US" sz="1200">
                <a:latin typeface="Times New Roman"/>
                <a:ea typeface="Times New Roman"/>
                <a:cs typeface="Times New Roman"/>
                <a:sym typeface="Times New Roman"/>
              </a:rPr>
              <a:t>(2) Prolonged separation: the return of children to biological parents and relatives after extended or indefinite separation;</a:t>
            </a:r>
            <a:endParaRPr>
              <a:latin typeface="Calibri"/>
              <a:ea typeface="Calibri"/>
              <a:cs typeface="Calibri"/>
              <a:sym typeface="Calibri"/>
            </a:endParaRPr>
          </a:p>
          <a:p>
            <a:pPr indent="-314572" lvl="0" marL="462229" rtl="0" algn="l">
              <a:spcBef>
                <a:spcPts val="0"/>
              </a:spcBef>
              <a:spcAft>
                <a:spcPts val="0"/>
              </a:spcAft>
              <a:buClr>
                <a:srgbClr val="000000"/>
              </a:buClr>
              <a:buSzPts val="1200"/>
              <a:buFont typeface="Times New Roman"/>
              <a:buChar char="-"/>
            </a:pPr>
            <a:r>
              <a:rPr lang="en-US" sz="1200">
                <a:latin typeface="Times New Roman"/>
                <a:ea typeface="Times New Roman"/>
                <a:cs typeface="Times New Roman"/>
                <a:sym typeface="Times New Roman"/>
              </a:rPr>
              <a:t>A father named Carlos and his 6 year-old daughter named Heyli from Honduras. Under the zero-tolerance policy, both Carlos and Heyli were charged with a misdemeanor. They were placed into different facilities and not regularly informed of their location or well-being. They were eventually reunited a month later but are uncertain of their legal status.</a:t>
            </a:r>
            <a:endParaRPr>
              <a:latin typeface="Calibri"/>
              <a:ea typeface="Calibri"/>
              <a:cs typeface="Calibri"/>
              <a:sym typeface="Calibri"/>
            </a:endParaRPr>
          </a:p>
          <a:p>
            <a:pPr indent="0" lvl="0" marL="0" rtl="0" algn="l">
              <a:spcBef>
                <a:spcPts val="0"/>
              </a:spcBef>
              <a:spcAft>
                <a:spcPts val="0"/>
              </a:spcAft>
              <a:buNone/>
            </a:pPr>
            <a:r>
              <a:rPr b="1" lang="en-US" sz="1200">
                <a:latin typeface="Times New Roman"/>
                <a:ea typeface="Times New Roman"/>
                <a:cs typeface="Times New Roman"/>
                <a:sym typeface="Times New Roman"/>
              </a:rPr>
              <a:t>(3) No reunification in sight: families divided before, during, and after the zero-tolerance policy with children remaining institutionalized as they are not eligible for adoption;</a:t>
            </a:r>
            <a:endParaRPr>
              <a:latin typeface="Calibri"/>
              <a:ea typeface="Calibri"/>
              <a:cs typeface="Calibri"/>
              <a:sym typeface="Calibri"/>
            </a:endParaRPr>
          </a:p>
          <a:p>
            <a:pPr indent="-314572" lvl="0" marL="462229" rtl="0" algn="l">
              <a:spcBef>
                <a:spcPts val="0"/>
              </a:spcBef>
              <a:spcAft>
                <a:spcPts val="0"/>
              </a:spcAft>
              <a:buClr>
                <a:srgbClr val="000000"/>
              </a:buClr>
              <a:buSzPts val="1200"/>
              <a:buFont typeface="Times New Roman"/>
              <a:buChar char="-"/>
            </a:pPr>
            <a:r>
              <a:rPr lang="en-US" sz="1200">
                <a:latin typeface="Times New Roman"/>
                <a:ea typeface="Times New Roman"/>
                <a:cs typeface="Times New Roman"/>
                <a:sym typeface="Times New Roman"/>
              </a:rPr>
              <a:t>In the summer of 2018, the Trump administration failed to reunite 102 children-separated families, with only 38 of them being successfully reunited. The reason is that parents with any minor criminal conviction, health concerns, nonbiological adult accompanies the minor or if the parent is under 18 years-old, then both the parent and child are separated at apprehension. At the time, close to 3,000 children were in custody, and it can be concluded that about 250 would be placed into a new family because their biological parents would be deported. The Trump administration claims that children under 5 years old are unlikely to reunite with their biological parents. With families failing to be reunited it has become clear that the government does not have a diligent tracking system (Soboroff 2019).</a:t>
            </a:r>
            <a:endParaRPr>
              <a:latin typeface="Calibri"/>
              <a:ea typeface="Calibri"/>
              <a:cs typeface="Calibri"/>
              <a:sym typeface="Calibri"/>
            </a:endParaRPr>
          </a:p>
          <a:p>
            <a:pPr indent="0" lvl="0" marL="0" rtl="0" algn="l">
              <a:spcBef>
                <a:spcPts val="0"/>
              </a:spcBef>
              <a:spcAft>
                <a:spcPts val="0"/>
              </a:spcAft>
              <a:buNone/>
            </a:pPr>
            <a:r>
              <a:rPr b="1" lang="en-US" sz="1200">
                <a:latin typeface="Times New Roman"/>
                <a:ea typeface="Times New Roman"/>
                <a:cs typeface="Times New Roman"/>
                <a:sym typeface="Times New Roman"/>
              </a:rPr>
              <a:t>(4) Definite or temporary loss of parental rights: the loss of parental rights after detention of biological parents due to criminal charges (crossing without CBP inspection), the use of fraud documentation at work, or cases of domestic violence (those reported and investigated, not necessarily substantiated).</a:t>
            </a:r>
            <a:endParaRPr>
              <a:latin typeface="Calibri"/>
              <a:ea typeface="Calibri"/>
              <a:cs typeface="Calibri"/>
              <a:sym typeface="Calibri"/>
            </a:endParaRPr>
          </a:p>
          <a:p>
            <a:pPr indent="-314572" lvl="0" marL="462229" rtl="0" algn="l">
              <a:spcBef>
                <a:spcPts val="0"/>
              </a:spcBef>
              <a:spcAft>
                <a:spcPts val="0"/>
              </a:spcAft>
              <a:buClr>
                <a:srgbClr val="000000"/>
              </a:buClr>
              <a:buSzPts val="1200"/>
              <a:buFont typeface="Times New Roman"/>
              <a:buChar char="-"/>
            </a:pPr>
            <a:r>
              <a:rPr lang="en-US" sz="1200">
                <a:latin typeface="Times New Roman"/>
                <a:ea typeface="Times New Roman"/>
                <a:cs typeface="Times New Roman"/>
                <a:sym typeface="Times New Roman"/>
              </a:rPr>
              <a:t>Encarnacion Bail Romero, a mother from Guatemala, who was arrested in 2007 for using another person’s Social Security number while working at a poultry farm in Missouri; as a result, her 6-month old son was placed with a foster family and eventually put up for adoption. A district judge proposed that the child should remain with foster parents and the biological mother had no right to see her son. After Romero lost parental rights while in custody, the Mosers became the adoptive parents. The Supreme Court of Missouri put the Mosers’ adoption on hold and a retrial for the case was granted. The court cases resulted with Romero losing her right to see her child because of abandoning her child and the Moser family’s adoption would proceed. The Mosers’ attorney claimed that Romero was an “unfit mother” and would not provide a stable life for the child. Romero had not seen her son since she was detained (Castillo 2012).</a:t>
            </a:r>
            <a:endParaRPr/>
          </a:p>
          <a:p>
            <a:pPr indent="-320922" lvl="0" marL="462229" rtl="0" algn="l">
              <a:spcBef>
                <a:spcPts val="0"/>
              </a:spcBef>
              <a:spcAft>
                <a:spcPts val="0"/>
              </a:spcAft>
              <a:buClr>
                <a:srgbClr val="000000"/>
              </a:buClr>
              <a:buSzPts val="1200"/>
              <a:buFont typeface="Times New Roman"/>
              <a:buChar char="-"/>
            </a:pPr>
            <a:r>
              <a:rPr lang="en-US" sz="1200">
                <a:latin typeface="Times New Roman"/>
                <a:ea typeface="Times New Roman"/>
                <a:cs typeface="Times New Roman"/>
                <a:sym typeface="Times New Roman"/>
              </a:rPr>
              <a:t>As Dr. Monico mention previously about what comes next with the Biden administration but family separation is still possible in the near future.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JOVANI</a:t>
            </a:r>
            <a:endParaRPr/>
          </a:p>
          <a:p>
            <a:pPr indent="0" lvl="0" marL="0" rtl="0" algn="l">
              <a:spcBef>
                <a:spcPts val="0"/>
              </a:spcBef>
              <a:spcAft>
                <a:spcPts val="0"/>
              </a:spcAft>
              <a:buNone/>
            </a:pPr>
            <a:r>
              <a:rPr lang="en-US" u="sng">
                <a:solidFill>
                  <a:srgbClr val="FB4A18"/>
                </a:solidFill>
                <a:hlinkClick r:id="rId2">
                  <a:extLst>
                    <a:ext uri="{A12FA001-AC4F-418D-AE19-62706E023703}">
                      <ahyp:hlinkClr val="tx"/>
                    </a:ext>
                  </a:extLst>
                </a:hlinkClick>
              </a:rPr>
              <a:t>https://www.freethechildrenus.org/bulletins/2020/2/20/aclu-races-to-stop-ice-from-deleting-years-of-records-including-data-on-detainee-deaths-and-sexual-assault-reports?fbclid=IwAR1Qhmadx-LQnNJpBlbn0iXur6qMiSIDa3fBMpXA5wsfPnOoE_Q2K9ZCnIQ</a:t>
            </a:r>
            <a:r>
              <a:rPr lang="en-US" u="none">
                <a:solidFill>
                  <a:srgbClr val="000000"/>
                </a:solidFill>
              </a:rPr>
              <a:t> </a:t>
            </a:r>
            <a:endParaRPr/>
          </a:p>
          <a:p>
            <a:pPr indent="0" lvl="0" marL="0" rtl="0" algn="l">
              <a:spcBef>
                <a:spcPts val="0"/>
              </a:spcBef>
              <a:spcAft>
                <a:spcPts val="0"/>
              </a:spcAft>
              <a:buNone/>
            </a:pPr>
            <a:r>
              <a:rPr lang="en-US" sz="1200">
                <a:latin typeface="Calibri"/>
                <a:ea typeface="Calibri"/>
                <a:cs typeface="Calibri"/>
                <a:sym typeface="Calibri"/>
              </a:rPr>
              <a:t>In 2019, the ACLU filed a Freedom of Information Act (FOIA) to preserve and obtain ICE records that could soon be erased thanks to a recent ruling from the National Archives and Records Administration. Erasing such records can prevent former ICE detainees who wish to take legal action against the U.S. </a:t>
            </a:r>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NEEMA</a:t>
            </a:r>
            <a:endParaRPr/>
          </a:p>
          <a:p>
            <a:pPr indent="0" lvl="0" marL="0" rtl="0" algn="l">
              <a:spcBef>
                <a:spcPts val="0"/>
              </a:spcBef>
              <a:spcAft>
                <a:spcPts val="0"/>
              </a:spcAft>
              <a:buNone/>
            </a:pPr>
            <a:r>
              <a:rPr lang="en-US" sz="1200">
                <a:latin typeface="Calibri"/>
                <a:ea typeface="Calibri"/>
                <a:cs typeface="Calibri"/>
                <a:sym typeface="Calibri"/>
              </a:rPr>
              <a:t>Informant #5 classified adult detained into 3 types. Discuss their unique characterization. Some groups were not detained under the Obama adm. were detained under the Trump-Pence adm. practices. Discuss the discriminatory system where by blacks &amp; brown people interact with, the criminal justice system and mental health issues that result in detainment of some immigrants. Discuss how the enactment of “Remain in Mexico laws” hv affected this group &amp; how they contribute to asylum hearings in Mexico, often under dangerous conditions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latin typeface="Calibri"/>
                <a:ea typeface="Calibri"/>
                <a:cs typeface="Calibri"/>
                <a:sym typeface="Calibri"/>
              </a:rPr>
              <a:t>Immigrant children (0-12) and teenagers (13-17) under customs custody or under the care of ORR. Flores Settlement Agreement (FSA): held no more than 20 days and placed in a least security facility (child-friendly)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00">
                <a:latin typeface="Times New Roman"/>
                <a:ea typeface="Times New Roman"/>
                <a:cs typeface="Times New Roman"/>
                <a:sym typeface="Times New Roman"/>
              </a:rPr>
              <a:t>NEEMA</a:t>
            </a:r>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US" sz="1000">
                <a:latin typeface="Times New Roman"/>
                <a:ea typeface="Times New Roman"/>
                <a:cs typeface="Times New Roman"/>
                <a:sym typeface="Times New Roman"/>
              </a:rPr>
              <a:t>1. Talk about mass incarceration moved to immigrants being the growing population first. 2. Discuss 3 characterization of Det.facilities 3. Reinstate informant # 5  quote that all of these facilities whether federally or privately run, it is jail, it is detention hence mental health issues are exacerbated on already traumatized and vulnerable population 4. Mention Informant #5 emphasis that Under the Trump-Pence Adm policies are not driven by what is best interest of children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Times New Roman"/>
                <a:ea typeface="Times New Roman"/>
                <a:cs typeface="Times New Roman"/>
                <a:sym typeface="Times New Roman"/>
              </a:rPr>
              <a:t>Introduce international convention and ask the question for discussion: Are these crimes against humanity?</a:t>
            </a:r>
            <a:endParaRPr/>
          </a:p>
          <a:p>
            <a:pPr indent="-308152" lvl="0" marL="462229" rtl="0" algn="l">
              <a:spcBef>
                <a:spcPts val="0"/>
              </a:spcBef>
              <a:spcAft>
                <a:spcPts val="0"/>
              </a:spcAft>
              <a:buClr>
                <a:srgbClr val="000000"/>
              </a:buClr>
              <a:buSzPts val="1200"/>
              <a:buFont typeface="Times New Roman"/>
              <a:buAutoNum type="arabicPeriod"/>
            </a:pPr>
            <a:r>
              <a:rPr lang="en-US" sz="1200">
                <a:latin typeface="Times New Roman"/>
                <a:ea typeface="Times New Roman"/>
                <a:cs typeface="Times New Roman"/>
                <a:sym typeface="Times New Roman"/>
              </a:rPr>
              <a:t>UN (1948): Universal declaration of human rights:</a:t>
            </a:r>
            <a:endParaRPr/>
          </a:p>
          <a:p>
            <a:pPr indent="-308152" lvl="1" marL="924458" rtl="0" algn="l">
              <a:spcBef>
                <a:spcPts val="0"/>
              </a:spcBef>
              <a:spcAft>
                <a:spcPts val="0"/>
              </a:spcAft>
              <a:buClr>
                <a:srgbClr val="000000"/>
              </a:buClr>
              <a:buSzPts val="1200"/>
              <a:buFont typeface="Times New Roman"/>
              <a:buAutoNum type="alphaLcPeriod"/>
            </a:pPr>
            <a:r>
              <a:rPr lang="en-US" sz="1200">
                <a:latin typeface="Times New Roman"/>
                <a:ea typeface="Times New Roman"/>
                <a:cs typeface="Times New Roman"/>
                <a:sym typeface="Times New Roman"/>
              </a:rPr>
              <a:t>“ A common standard of achievements for all peoples and all nations. It sets out, for the first time, fundamental human rights to be universally protected.” (</a:t>
            </a:r>
            <a:r>
              <a:rPr lang="en-US" u="sng">
                <a:solidFill>
                  <a:srgbClr val="FB4A18"/>
                </a:solidFill>
                <a:latin typeface="Calibri"/>
                <a:ea typeface="Calibri"/>
                <a:cs typeface="Calibri"/>
                <a:sym typeface="Calibri"/>
                <a:hlinkClick r:id="rId2">
                  <a:extLst>
                    <a:ext uri="{A12FA001-AC4F-418D-AE19-62706E023703}">
                      <ahyp:hlinkClr val="tx"/>
                    </a:ext>
                  </a:extLst>
                </a:hlinkClick>
              </a:rPr>
              <a:t>https://www.un.org/en/universal-declaration-human-rights/</a:t>
            </a:r>
            <a:r>
              <a:rPr lang="en-US" sz="1200">
                <a:latin typeface="Times New Roman"/>
                <a:ea typeface="Times New Roman"/>
                <a:cs typeface="Times New Roman"/>
                <a:sym typeface="Times New Roman"/>
              </a:rPr>
              <a:t>)  </a:t>
            </a:r>
            <a:endParaRPr/>
          </a:p>
          <a:p>
            <a:pPr indent="-308152" lvl="1" marL="924458" rtl="0" algn="l">
              <a:spcBef>
                <a:spcPts val="0"/>
              </a:spcBef>
              <a:spcAft>
                <a:spcPts val="0"/>
              </a:spcAft>
              <a:buClr>
                <a:srgbClr val="000000"/>
              </a:buClr>
              <a:buSzPts val="1200"/>
              <a:buFont typeface="Times New Roman"/>
              <a:buAutoNum type="alphaLcPeriod"/>
            </a:pPr>
            <a:r>
              <a:rPr lang="en-US" sz="1200">
                <a:latin typeface="Times New Roman"/>
                <a:ea typeface="Times New Roman"/>
                <a:cs typeface="Times New Roman"/>
                <a:sym typeface="Times New Roman"/>
              </a:rPr>
              <a:t>Article 25: discusses the importance of rights to a standard of living that is adequate for health and well-being. It also discusses the importance of motherhood and childhood are entitled to special care and assistance.</a:t>
            </a:r>
            <a:endParaRPr/>
          </a:p>
          <a:p>
            <a:pPr indent="-308152" lvl="0" marL="462229" rtl="0" algn="l">
              <a:spcBef>
                <a:spcPts val="0"/>
              </a:spcBef>
              <a:spcAft>
                <a:spcPts val="0"/>
              </a:spcAft>
              <a:buClr>
                <a:srgbClr val="000000"/>
              </a:buClr>
              <a:buSzPts val="1200"/>
              <a:buFont typeface="Times New Roman"/>
              <a:buAutoNum type="arabicPeriod"/>
            </a:pPr>
            <a:r>
              <a:rPr lang="en-US" sz="1200">
                <a:latin typeface="Times New Roman"/>
                <a:ea typeface="Times New Roman"/>
                <a:cs typeface="Times New Roman"/>
                <a:sym typeface="Times New Roman"/>
              </a:rPr>
              <a:t>UN (1989): Convention on the Rights of the Child</a:t>
            </a:r>
            <a:endParaRPr/>
          </a:p>
          <a:p>
            <a:pPr indent="-308152" lvl="1" marL="924458" rtl="0" algn="l">
              <a:spcBef>
                <a:spcPts val="0"/>
              </a:spcBef>
              <a:spcAft>
                <a:spcPts val="0"/>
              </a:spcAft>
              <a:buClr>
                <a:srgbClr val="000000"/>
              </a:buClr>
              <a:buSzPts val="1200"/>
              <a:buFont typeface="Times New Roman"/>
              <a:buAutoNum type="alphaLcPeriod"/>
            </a:pPr>
            <a:r>
              <a:rPr lang="en-US" sz="1200">
                <a:latin typeface="Times New Roman"/>
                <a:ea typeface="Times New Roman"/>
                <a:cs typeface="Times New Roman"/>
                <a:sym typeface="Times New Roman"/>
              </a:rPr>
              <a:t>International agreement setting out the civil, political, economic, social and cultural rights of every child, regardless of their race, religion or abilities. (</a:t>
            </a:r>
            <a:r>
              <a:rPr lang="en-US" u="sng">
                <a:solidFill>
                  <a:srgbClr val="FB4A18"/>
                </a:solidFill>
                <a:latin typeface="Calibri"/>
                <a:ea typeface="Calibri"/>
                <a:cs typeface="Calibri"/>
                <a:sym typeface="Calibri"/>
                <a:hlinkClick r:id="rId3">
                  <a:extLst>
                    <a:ext uri="{A12FA001-AC4F-418D-AE19-62706E023703}">
                      <ahyp:hlinkClr val="tx"/>
                    </a:ext>
                  </a:extLst>
                </a:hlinkClick>
              </a:rPr>
              <a:t>https://www.savethechildren.org.uk/what-we-do/childrens-rights/united-nations-convention-of-the-rights-of-the-child</a:t>
            </a:r>
            <a:r>
              <a:rPr lang="en-US" sz="1200">
                <a:latin typeface="Times New Roman"/>
                <a:ea typeface="Times New Roman"/>
                <a:cs typeface="Times New Roman"/>
                <a:sym typeface="Times New Roman"/>
              </a:rPr>
              <a:t>) </a:t>
            </a:r>
            <a:endParaRPr/>
          </a:p>
          <a:p>
            <a:pPr indent="-308152" lvl="1" marL="924458" rtl="0" algn="l">
              <a:spcBef>
                <a:spcPts val="0"/>
              </a:spcBef>
              <a:spcAft>
                <a:spcPts val="0"/>
              </a:spcAft>
              <a:buClr>
                <a:srgbClr val="000000"/>
              </a:buClr>
              <a:buSzPts val="1200"/>
              <a:buFont typeface="Times New Roman"/>
              <a:buAutoNum type="alphaLcPeriod"/>
            </a:pPr>
            <a:r>
              <a:rPr lang="en-US" sz="1200">
                <a:latin typeface="Times New Roman"/>
                <a:ea typeface="Times New Roman"/>
                <a:cs typeface="Times New Roman"/>
                <a:sym typeface="Times New Roman"/>
              </a:rPr>
              <a:t>Article 3: Welfare institutions, court of law, legislative bodies should be in primary consideration of the child</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08152" lvl="0" marL="462229" rtl="0" algn="l">
              <a:spcBef>
                <a:spcPts val="0"/>
              </a:spcBef>
              <a:spcAft>
                <a:spcPts val="0"/>
              </a:spcAft>
              <a:buClr>
                <a:srgbClr val="000000"/>
              </a:buClr>
              <a:buSzPts val="1200"/>
              <a:buFont typeface="Times New Roman"/>
              <a:buAutoNum type="arabicPeriod"/>
            </a:pPr>
            <a:r>
              <a:rPr lang="en-US" sz="1200">
                <a:latin typeface="Times New Roman"/>
                <a:ea typeface="Times New Roman"/>
                <a:cs typeface="Times New Roman"/>
                <a:sym typeface="Times New Roman"/>
              </a:rPr>
              <a:t>UN (2010): Guidelines for Alternative Care of Children</a:t>
            </a:r>
            <a:endParaRPr/>
          </a:p>
          <a:p>
            <a:pPr indent="-308152" lvl="1" marL="924458" rtl="0" algn="l">
              <a:spcBef>
                <a:spcPts val="0"/>
              </a:spcBef>
              <a:spcAft>
                <a:spcPts val="0"/>
              </a:spcAft>
              <a:buClr>
                <a:srgbClr val="000000"/>
              </a:buClr>
              <a:buSzPts val="1200"/>
              <a:buFont typeface="Times New Roman"/>
              <a:buAutoNum type="alphaLcPeriod"/>
            </a:pPr>
            <a:r>
              <a:rPr lang="en-US" sz="1200">
                <a:latin typeface="Times New Roman"/>
                <a:ea typeface="Times New Roman"/>
                <a:cs typeface="Times New Roman"/>
                <a:sym typeface="Times New Roman"/>
              </a:rPr>
              <a:t>International instruments regarding the protection and well-being of children who are deprived of parental care or who are at risk of being so.</a:t>
            </a:r>
            <a:endParaRPr/>
          </a:p>
          <a:p>
            <a:pPr indent="-308152" lvl="1" marL="924458" rtl="0" algn="l">
              <a:spcBef>
                <a:spcPts val="0"/>
              </a:spcBef>
              <a:spcAft>
                <a:spcPts val="0"/>
              </a:spcAft>
              <a:buClr>
                <a:srgbClr val="000000"/>
              </a:buClr>
              <a:buSzPts val="1200"/>
              <a:buFont typeface="Times New Roman"/>
              <a:buAutoNum type="alphaLcPeriod"/>
            </a:pPr>
            <a:r>
              <a:rPr lang="en-US" sz="1200">
                <a:latin typeface="Times New Roman"/>
                <a:ea typeface="Times New Roman"/>
                <a:cs typeface="Times New Roman"/>
                <a:sym typeface="Times New Roman"/>
              </a:rPr>
              <a:t>Importance of avoiding family separation, promoting family reintegration, framework of care provision and alternative care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latin typeface="Calibri"/>
                <a:ea typeface="Calibri"/>
                <a:cs typeface="Calibri"/>
                <a:sym typeface="Calibri"/>
              </a:rPr>
              <a:t>Dr. Monico - explain the international protections instruments listed but mentioned that there are many others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latin typeface="Calibri"/>
                <a:ea typeface="Calibri"/>
                <a:cs typeface="Calibri"/>
                <a:sym typeface="Calibri"/>
              </a:rPr>
              <a:t>Neema will copy and paste on chat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latin typeface="Calibri"/>
                <a:ea typeface="Calibri"/>
                <a:cs typeface="Calibri"/>
                <a:sym typeface="Calibri"/>
              </a:rPr>
              <a:t>Dr. Monico - explain the FSA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Dr. Monico - </a:t>
            </a:r>
            <a:endParaRPr/>
          </a:p>
          <a:p>
            <a:pPr indent="0" lvl="0" marL="0" rtl="0" algn="l">
              <a:spcBef>
                <a:spcPts val="0"/>
              </a:spcBef>
              <a:spcAft>
                <a:spcPts val="0"/>
              </a:spcAft>
              <a:buNone/>
            </a:pPr>
            <a:r>
              <a:rPr lang="en-US" sz="1200">
                <a:latin typeface="Calibri"/>
                <a:ea typeface="Calibri"/>
                <a:cs typeface="Calibri"/>
                <a:sym typeface="Calibri"/>
              </a:rPr>
              <a:t>July 2020 Migration Policy Institute Report: In nearly four years, the administration of President Donald J. Trump has dismantled and reconstructed many elements of a U.S. immigration system that was last reformed in 1996. Humanitarian protections have been severely diminished. From the original travel ban for visitors from Muslim-majority countries to termination of the Deferred Action for Childhood Arrivals (DACA) program, overlapping policies narrowing asylum at the U.S.-Mexico border, curbs on legal immigration and access to benefits, deployment of active-duty military to the border, changed interior enforcement policies and reshaping of the immigration courts, the report describes each action in brief, by date and with reference back to the original source. The report examines Immigration enforcement at the border and in the U.S. interior; Asylum and refugee systems and other humanitarian programs Justice Department actions, including in the immigration courts; Changes to vetting and visa processes at the State Department, U.S. Citizenship and Immigration Services and the Labor Department; Pandemic response. </a:t>
            </a:r>
            <a:endParaRPr/>
          </a:p>
          <a:p>
            <a:pPr indent="0" lvl="0" marL="0" rtl="0" algn="l">
              <a:spcBef>
                <a:spcPts val="0"/>
              </a:spcBef>
              <a:spcAft>
                <a:spcPts val="0"/>
              </a:spcAft>
              <a:buNone/>
            </a:pPr>
            <a:r>
              <a:rPr lang="en-US" sz="1200">
                <a:latin typeface="Calibri"/>
                <a:ea typeface="Calibri"/>
                <a:cs typeface="Calibri"/>
                <a:sym typeface="Calibri"/>
              </a:rPr>
              <a:t>MPI researchers Sarah Pierce and Jessica Bolter conclude. “Thus, regardless of whether the pendulum swings in the direction of policies that favor revived immigration, the restoration of humanitarian protections and more targeted enforcement, the Trump presidency will have lasting effects on the U.S. immigration system long after his time in office.”</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US. Citizenship Act of 2021 </a:t>
            </a:r>
            <a:endParaRPr/>
          </a:p>
          <a:p>
            <a:pPr indent="0" lvl="0" marL="0" rtl="0" algn="l">
              <a:spcBef>
                <a:spcPts val="0"/>
              </a:spcBef>
              <a:spcAft>
                <a:spcPts val="0"/>
              </a:spcAft>
              <a:buNone/>
            </a:pPr>
            <a:r>
              <a:rPr lang="en-US" sz="1200">
                <a:latin typeface="Calibri"/>
                <a:ea typeface="Calibri"/>
                <a:cs typeface="Calibri"/>
                <a:sym typeface="Calibri"/>
              </a:rPr>
              <a:t>FIRST proposes keep families together</a:t>
            </a:r>
            <a:endParaRPr/>
          </a:p>
          <a:p>
            <a:pPr indent="0" lvl="0" marL="0" rtl="0" algn="l">
              <a:spcBef>
                <a:spcPts val="0"/>
              </a:spcBef>
              <a:spcAft>
                <a:spcPts val="0"/>
              </a:spcAft>
              <a:buNone/>
            </a:pPr>
            <a:r>
              <a:rPr lang="en-US" sz="1200">
                <a:latin typeface="Calibri"/>
                <a:ea typeface="Calibri"/>
                <a:cs typeface="Calibri"/>
                <a:sym typeface="Calibri"/>
              </a:rPr>
              <a:t>(1) </a:t>
            </a:r>
            <a:r>
              <a:rPr lang="en-US">
                <a:solidFill>
                  <a:srgbClr val="0A2458"/>
                </a:solidFill>
                <a:latin typeface="Times New Roman"/>
                <a:ea typeface="Times New Roman"/>
                <a:cs typeface="Times New Roman"/>
                <a:sym typeface="Times New Roman"/>
              </a:rPr>
              <a:t>Create an earned roadmap to citizenship for undocumented individuals without criminal records with current temporary statuses: Dreamers, TPS holders, and immigrant farmworkers who meet specific requirements are eligible for green cards immediately under the legislation. </a:t>
            </a:r>
            <a:endParaRPr>
              <a:solidFill>
                <a:srgbClr val="0A2458"/>
              </a:solidFill>
              <a:latin typeface="Times New Roman"/>
              <a:ea typeface="Times New Roman"/>
              <a:cs typeface="Times New Roman"/>
              <a:sym typeface="Times New Roman"/>
            </a:endParaRPr>
          </a:p>
          <a:p>
            <a:pPr indent="0" lvl="0" marL="0" rtl="0" algn="l">
              <a:spcBef>
                <a:spcPts val="0"/>
              </a:spcBef>
              <a:spcAft>
                <a:spcPts val="0"/>
              </a:spcAft>
              <a:buNone/>
            </a:pPr>
            <a:r>
              <a:rPr lang="en-US" sz="1200">
                <a:solidFill>
                  <a:srgbClr val="0A2458"/>
                </a:solidFill>
                <a:latin typeface="Times New Roman"/>
                <a:ea typeface="Times New Roman"/>
                <a:cs typeface="Times New Roman"/>
                <a:sym typeface="Times New Roman"/>
              </a:rPr>
              <a:t>(2) Create a family-based immigration system by clearing backlogs, recapturing unused visas, eliminating lengthy wait times, and increasing per-country visa caps.  It also eliminates the so-called “3 and 10-year bars,” and other provisions that keep families apart. Seeks to eliminate discrimination facing LGBTQ+ families. It also provides protections for orphans, widows, children, and Filipino veterans who fought alongside the United States in World War II.</a:t>
            </a:r>
            <a:endParaRPr/>
          </a:p>
          <a:p>
            <a:pPr indent="0" lvl="0" marL="0" rtl="0" algn="l">
              <a:spcBef>
                <a:spcPts val="0"/>
              </a:spcBef>
              <a:spcAft>
                <a:spcPts val="0"/>
              </a:spcAft>
              <a:buNone/>
            </a:pPr>
            <a:r>
              <a:rPr lang="en-US" sz="1200">
                <a:solidFill>
                  <a:srgbClr val="0A2458"/>
                </a:solidFill>
                <a:latin typeface="Times New Roman"/>
                <a:ea typeface="Times New Roman"/>
                <a:cs typeface="Times New Roman"/>
                <a:sym typeface="Times New Roman"/>
              </a:rPr>
              <a:t>(3) NO BAN Act that prohibits discrimination based on religion and limits presidential authority to issue future bans. The bill also increases Diversity Visas to 80,000 from 55,000.</a:t>
            </a:r>
            <a:endParaRPr/>
          </a:p>
          <a:p>
            <a:pPr indent="0" lvl="0" marL="0" rtl="0" algn="l">
              <a:spcBef>
                <a:spcPts val="0"/>
              </a:spcBef>
              <a:spcAft>
                <a:spcPts val="0"/>
              </a:spcAft>
              <a:buNone/>
            </a:pPr>
            <a:r>
              <a:rPr lang="en-US" sz="1200">
                <a:solidFill>
                  <a:srgbClr val="0A2458"/>
                </a:solidFill>
                <a:latin typeface="Times New Roman"/>
                <a:ea typeface="Times New Roman"/>
                <a:cs typeface="Times New Roman"/>
                <a:sym typeface="Times New Roman"/>
              </a:rPr>
              <a:t>(4) new funding  to expand programs to promote integration and inclusion, increase English-language instruction, and provide assistance to individuals seeking to become citizens.</a:t>
            </a:r>
            <a:endParaRPr/>
          </a:p>
          <a:p>
            <a:pPr indent="0" lvl="0" marL="0" rtl="0" algn="l">
              <a:spcBef>
                <a:spcPts val="0"/>
              </a:spcBef>
              <a:spcAft>
                <a:spcPts val="0"/>
              </a:spcAft>
              <a:buNone/>
            </a:pPr>
            <a:r>
              <a:rPr lang="en-US" sz="1200">
                <a:solidFill>
                  <a:srgbClr val="0A2458"/>
                </a:solidFill>
                <a:latin typeface="Times New Roman"/>
                <a:ea typeface="Times New Roman"/>
                <a:cs typeface="Times New Roman"/>
                <a:sym typeface="Times New Roman"/>
              </a:rPr>
              <a:t>(5) graduates of U.S. universities with advanced STEM degrees to stay in the United States; improves access to green cards for workers in lower-wage sectors; and eliminates other unnecessary hurdles for employment-based green cards. The bill provides dependents of H-1B visa holders work authorization, and children are prevented from “aging out” of the system. </a:t>
            </a:r>
            <a:endParaRPr/>
          </a:p>
          <a:p>
            <a:pPr indent="0" lvl="0" marL="0" rtl="0" algn="l">
              <a:spcBef>
                <a:spcPts val="0"/>
              </a:spcBef>
              <a:spcAft>
                <a:spcPts val="0"/>
              </a:spcAft>
              <a:buNone/>
            </a:pPr>
            <a:r>
              <a:rPr lang="en-US" sz="1200">
                <a:solidFill>
                  <a:srgbClr val="0A2458"/>
                </a:solidFill>
                <a:latin typeface="Times New Roman"/>
                <a:ea typeface="Times New Roman"/>
                <a:cs typeface="Times New Roman"/>
                <a:sym typeface="Times New Roman"/>
              </a:rPr>
              <a:t>(6) Workers who suffer serious labor violations and cooperate with worker protection agencies will be granted greater access to U visa relief. The bill protects workers who are victims of workplace retaliation from deportation in order to allow labor agencies to interview these workers. </a:t>
            </a:r>
            <a:endParaRPr/>
          </a:p>
          <a:p>
            <a:pPr indent="0" lvl="0" marL="0" rtl="0" algn="l">
              <a:spcBef>
                <a:spcPts val="0"/>
              </a:spcBef>
              <a:spcAft>
                <a:spcPts val="0"/>
              </a:spcAft>
              <a:buNone/>
            </a:pPr>
            <a:r>
              <a:t/>
            </a:r>
            <a:endParaRPr>
              <a:solidFill>
                <a:srgbClr val="0A2458"/>
              </a:solidFill>
              <a:latin typeface="Times New Roman"/>
              <a:ea typeface="Times New Roman"/>
              <a:cs typeface="Times New Roman"/>
              <a:sym typeface="Times New Roman"/>
            </a:endParaRPr>
          </a:p>
          <a:p>
            <a:pPr indent="0" lvl="0" marL="0" rtl="0" algn="l">
              <a:spcBef>
                <a:spcPts val="0"/>
              </a:spcBef>
              <a:spcAft>
                <a:spcPts val="0"/>
              </a:spcAft>
              <a:buNone/>
            </a:pPr>
            <a:r>
              <a:rPr lang="en-US" sz="1200">
                <a:solidFill>
                  <a:srgbClr val="0A2458"/>
                </a:solidFill>
                <a:latin typeface="Times New Roman"/>
                <a:ea typeface="Times New Roman"/>
                <a:cs typeface="Times New Roman"/>
                <a:sym typeface="Times New Roman"/>
              </a:rPr>
              <a:t>ALSO, establishes “smarter” border controls:</a:t>
            </a:r>
            <a:endParaRPr/>
          </a:p>
          <a:p>
            <a:pPr indent="-317500" lvl="0" marL="457200" rtl="0" algn="l">
              <a:spcBef>
                <a:spcPts val="0"/>
              </a:spcBef>
              <a:spcAft>
                <a:spcPts val="0"/>
              </a:spcAft>
              <a:buClr>
                <a:srgbClr val="0A2458"/>
              </a:buClr>
              <a:buSzPts val="1200"/>
              <a:buFont typeface="Times New Roman"/>
              <a:buAutoNum type="arabicParenBoth"/>
            </a:pPr>
            <a:r>
              <a:rPr lang="en-US" sz="1200">
                <a:solidFill>
                  <a:srgbClr val="0A2458"/>
                </a:solidFill>
                <a:latin typeface="Times New Roman"/>
                <a:ea typeface="Times New Roman"/>
                <a:cs typeface="Times New Roman"/>
                <a:sym typeface="Times New Roman"/>
              </a:rPr>
              <a:t>Supplement existing border resources with technology and infrastructure.</a:t>
            </a:r>
            <a:endParaRPr/>
          </a:p>
          <a:p>
            <a:pPr indent="-317500" lvl="0" marL="457200" rtl="0" algn="l">
              <a:spcBef>
                <a:spcPts val="0"/>
              </a:spcBef>
              <a:spcAft>
                <a:spcPts val="0"/>
              </a:spcAft>
              <a:buClr>
                <a:srgbClr val="0A2458"/>
              </a:buClr>
              <a:buSzPts val="1200"/>
              <a:buFont typeface="Times New Roman"/>
              <a:buAutoNum type="arabicParenBoth"/>
            </a:pPr>
            <a:r>
              <a:rPr lang="en-US" sz="1200">
                <a:solidFill>
                  <a:srgbClr val="0A2458"/>
                </a:solidFill>
                <a:latin typeface="Times New Roman"/>
                <a:ea typeface="Times New Roman"/>
                <a:cs typeface="Times New Roman"/>
                <a:sym typeface="Times New Roman"/>
              </a:rPr>
              <a:t>creates a Border Community Stakeholder Advisory Committee, provides more special agents at the DHS Office of Professional Responsibility to investigate criminal and administrative misconduct. Directs the Government Accountability Office (GAO) to study the impact of DHS’s authority to waive environmental and state and federal laws to expedite the construction of barriers and roads near U.S. borders </a:t>
            </a:r>
            <a:endParaRPr/>
          </a:p>
          <a:p>
            <a:pPr indent="-317500" lvl="0" marL="457200" rtl="0" algn="l">
              <a:spcBef>
                <a:spcPts val="0"/>
              </a:spcBef>
              <a:spcAft>
                <a:spcPts val="0"/>
              </a:spcAft>
              <a:buClr>
                <a:srgbClr val="0A2458"/>
              </a:buClr>
              <a:buSzPts val="1200"/>
              <a:buFont typeface="Times New Roman"/>
              <a:buAutoNum type="arabicParenBoth"/>
            </a:pPr>
            <a:r>
              <a:rPr lang="en-US" sz="1200">
                <a:solidFill>
                  <a:srgbClr val="0A2458"/>
                </a:solidFill>
                <a:latin typeface="Times New Roman"/>
                <a:ea typeface="Times New Roman"/>
                <a:cs typeface="Times New Roman"/>
                <a:sym typeface="Times New Roman"/>
              </a:rPr>
              <a:t>crackdown on smuggling and trafficking networks who are responsible for the exploitation of migrants. </a:t>
            </a:r>
            <a:endParaRPr/>
          </a:p>
          <a:p>
            <a:pPr indent="0" lvl="0" marL="0" rtl="0" algn="l">
              <a:spcBef>
                <a:spcPts val="0"/>
              </a:spcBef>
              <a:spcAft>
                <a:spcPts val="0"/>
              </a:spcAft>
              <a:buNone/>
            </a:pPr>
            <a:r>
              <a:t/>
            </a:r>
            <a:endParaRPr>
              <a:solidFill>
                <a:srgbClr val="0A2458"/>
              </a:solidFill>
              <a:latin typeface="Times New Roman"/>
              <a:ea typeface="Times New Roman"/>
              <a:cs typeface="Times New Roman"/>
              <a:sym typeface="Times New Roman"/>
            </a:endParaRPr>
          </a:p>
          <a:p>
            <a:pPr indent="0" lvl="0" marL="0" rtl="0" algn="l">
              <a:spcBef>
                <a:spcPts val="0"/>
              </a:spcBef>
              <a:spcAft>
                <a:spcPts val="0"/>
              </a:spcAft>
              <a:buNone/>
            </a:pPr>
            <a:r>
              <a:rPr lang="en-US" sz="1200">
                <a:solidFill>
                  <a:srgbClr val="0A2458"/>
                </a:solidFill>
                <a:latin typeface="Times New Roman"/>
                <a:ea typeface="Times New Roman"/>
                <a:cs typeface="Times New Roman"/>
                <a:sym typeface="Times New Roman"/>
              </a:rPr>
              <a:t>ALSO, seeks to address root causes in CANT countries</a:t>
            </a:r>
            <a:endParaRPr/>
          </a:p>
          <a:p>
            <a:pPr indent="-317500" lvl="0" marL="457200" rtl="0" algn="l">
              <a:spcBef>
                <a:spcPts val="0"/>
              </a:spcBef>
              <a:spcAft>
                <a:spcPts val="0"/>
              </a:spcAft>
              <a:buClr>
                <a:srgbClr val="0A2458"/>
              </a:buClr>
              <a:buSzPts val="1200"/>
              <a:buFont typeface="Times New Roman"/>
              <a:buAutoNum type="arabicParenBoth"/>
            </a:pPr>
            <a:r>
              <a:rPr lang="en-US" sz="1200">
                <a:solidFill>
                  <a:srgbClr val="0A2458"/>
                </a:solidFill>
                <a:latin typeface="Times New Roman"/>
                <a:ea typeface="Times New Roman"/>
                <a:cs typeface="Times New Roman"/>
                <a:sym typeface="Times New Roman"/>
              </a:rPr>
              <a:t>President’s $4 billion four-year inter-agency plan to address the underlying causes of migration in the region, including by increasing assistance to El Salvador, Guatemala, and Honduras, conditioned on their ability to reduce the endemic corruption, violence, and poverty that causes people to flee their home countries.</a:t>
            </a:r>
            <a:endParaRPr/>
          </a:p>
          <a:p>
            <a:pPr indent="-317500" lvl="0" marL="457200" rtl="0" algn="l">
              <a:spcBef>
                <a:spcPts val="0"/>
              </a:spcBef>
              <a:spcAft>
                <a:spcPts val="0"/>
              </a:spcAft>
              <a:buClr>
                <a:srgbClr val="0A2458"/>
              </a:buClr>
              <a:buSzPts val="1200"/>
              <a:buFont typeface="Times New Roman"/>
              <a:buAutoNum type="arabicParenBoth"/>
            </a:pPr>
            <a:r>
              <a:rPr lang="en-US" sz="1200">
                <a:solidFill>
                  <a:srgbClr val="0A2458"/>
                </a:solidFill>
                <a:latin typeface="Times New Roman"/>
                <a:ea typeface="Times New Roman"/>
                <a:cs typeface="Times New Roman"/>
                <a:sym typeface="Times New Roman"/>
              </a:rPr>
              <a:t>re-institutes the Central American Minors program to reunite children with U.S. relatives and creates a Central American Family Reunification Parole Program</a:t>
            </a:r>
            <a:endParaRPr/>
          </a:p>
          <a:p>
            <a:pPr indent="-317500" lvl="0" marL="457200" rtl="0" algn="l">
              <a:spcBef>
                <a:spcPts val="0"/>
              </a:spcBef>
              <a:spcAft>
                <a:spcPts val="0"/>
              </a:spcAft>
              <a:buClr>
                <a:srgbClr val="0A2458"/>
              </a:buClr>
              <a:buSzPts val="1200"/>
              <a:buFont typeface="Times New Roman"/>
              <a:buAutoNum type="arabicParenBoth"/>
            </a:pPr>
            <a:r>
              <a:rPr lang="en-US" sz="1200">
                <a:solidFill>
                  <a:srgbClr val="0A2458"/>
                </a:solidFill>
                <a:latin typeface="Times New Roman"/>
                <a:ea typeface="Times New Roman"/>
                <a:cs typeface="Times New Roman"/>
                <a:sym typeface="Times New Roman"/>
              </a:rPr>
              <a:t>expands family case management programs, reduces immigration court backlogs, expands training for immigration judges, and improves technology for immigration courts. Funding is authorized for legal orientation programs and counsel for children, vulnerable individuals, and others when necessary to ensure the fair and efficient resolution of their claims. The bill also provides funding for school districts educating unaccompanied children, while clarifying sponsor responsibilities for such children. </a:t>
            </a:r>
            <a:endParaRPr/>
          </a:p>
          <a:p>
            <a:pPr indent="-317500" lvl="0" marL="457200" rtl="0" algn="l">
              <a:spcBef>
                <a:spcPts val="0"/>
              </a:spcBef>
              <a:spcAft>
                <a:spcPts val="0"/>
              </a:spcAft>
              <a:buClr>
                <a:srgbClr val="0A2458"/>
              </a:buClr>
              <a:buSzPts val="1200"/>
              <a:buFont typeface="Times New Roman"/>
              <a:buAutoNum type="arabicParenBoth"/>
            </a:pPr>
            <a:r>
              <a:rPr lang="en-US" sz="1200">
                <a:solidFill>
                  <a:srgbClr val="0A2458"/>
                </a:solidFill>
                <a:latin typeface="Times New Roman"/>
                <a:ea typeface="Times New Roman"/>
                <a:cs typeface="Times New Roman"/>
                <a:sym typeface="Times New Roman"/>
              </a:rPr>
              <a:t>eliminates the one-year deadline for filing asylum claims and provides funding to reduce asylum application backlogs. It also increases protections for U visa, T visa, and VAWA applicants, including by raising the cap on U visas from 10,000 to 30,000. </a:t>
            </a:r>
            <a:endParaRPr/>
          </a:p>
          <a:p>
            <a:pPr indent="0" lvl="0" marL="0" rtl="0" algn="l">
              <a:spcBef>
                <a:spcPts val="0"/>
              </a:spcBef>
              <a:spcAft>
                <a:spcPts val="0"/>
              </a:spcAft>
              <a:buNone/>
            </a:pPr>
            <a:r>
              <a:rPr lang="en-US" u="sng">
                <a:solidFill>
                  <a:srgbClr val="FB4A18"/>
                </a:solidFill>
                <a:hlinkClick r:id="rId2">
                  <a:extLst>
                    <a:ext uri="{A12FA001-AC4F-418D-AE19-62706E023703}">
                      <ahyp:hlinkClr val="tx"/>
                    </a:ext>
                  </a:extLst>
                </a:hlinkClick>
              </a:rPr>
              <a:t>https://www.whitehouse.gov/briefing-room/statements-releases/2021/01/20/fact-sheet-president-biden-sends-immigration-bill-to-congress-as-part-of-his-commitment-to-modernize-our-immigration-system/</a:t>
            </a:r>
            <a:r>
              <a:rPr lang="en-US" u="none">
                <a:solidFill>
                  <a:srgbClr val="0A2458"/>
                </a:solidFill>
              </a:rPr>
              <a:t> </a:t>
            </a:r>
            <a:endParaRPr>
              <a:solidFill>
                <a:srgbClr val="0A2458"/>
              </a:solidFill>
            </a:endParaRPr>
          </a:p>
          <a:p>
            <a:pPr indent="0" lvl="0" marL="0" rtl="0" algn="l">
              <a:spcBef>
                <a:spcPts val="0"/>
              </a:spcBef>
              <a:spcAft>
                <a:spcPts val="0"/>
              </a:spcAft>
              <a:buNone/>
            </a:pPr>
            <a:r>
              <a:t/>
            </a:r>
            <a:endParaRPr>
              <a:solidFill>
                <a:srgbClr val="0A2458"/>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Dr. Monico</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 flurry of executive orders and policy memos during the months of the Biden-Harris administration and the comprehensive immigration reform promises are hopeful signs of change. How quickly and how well the new administration will dismantle hundreds of executive orders of the past Administration is undetermined. It is uncertain how apprehensions at border and in the country’s interior and the processing of cases of asylum applicants will be managed after the MPP suspension. The judicial challenges to the Biden-Harris Administration's first 100-day suspension of deportation at the border, and the unilateral action of the Mexican government to reject the return of asylum seekers from the U.S. have made it difficult to predict the direction of immigration policy and practices. While the future policies adversely impacting immigrants in the U.S. is unknown, the basic framework of the detention and removal process for children and adults, remains the same, at least for now.</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See Biden-Harris executive orders: </a:t>
            </a:r>
            <a:r>
              <a:rPr lang="en-US" u="sng">
                <a:solidFill>
                  <a:srgbClr val="FB4A18"/>
                </a:solidFill>
                <a:hlinkClick r:id="rId2">
                  <a:extLst>
                    <a:ext uri="{A12FA001-AC4F-418D-AE19-62706E023703}">
                      <ahyp:hlinkClr val="tx"/>
                    </a:ext>
                  </a:extLst>
                </a:hlinkClick>
              </a:rPr>
              <a:t>https://www.federalregister.gov/presidential-documents/executive-orders/joe-biden/2021</a:t>
            </a:r>
            <a:r>
              <a:rPr lang="en-US" sz="1200">
                <a:latin typeface="Calibri"/>
                <a:ea typeface="Calibri"/>
                <a:cs typeface="Calibri"/>
                <a:sym typeface="Calibri"/>
              </a:rPr>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Jovani</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Graph - </a:t>
            </a:r>
            <a:r>
              <a:rPr lang="en-US" u="sng">
                <a:solidFill>
                  <a:srgbClr val="FB4A18"/>
                </a:solidFill>
                <a:hlinkClick r:id="rId2">
                  <a:extLst>
                    <a:ext uri="{A12FA001-AC4F-418D-AE19-62706E023703}">
                      <ahyp:hlinkClr val="tx"/>
                    </a:ext>
                  </a:extLst>
                </a:hlinkClick>
              </a:rPr>
              <a:t>https://www.cfr.org/backgrounder/us-detention-child-migrants</a:t>
            </a:r>
            <a:r>
              <a:rPr lang="en-US" sz="1200">
                <a:latin typeface="Calibri"/>
                <a:ea typeface="Calibri"/>
                <a:cs typeface="Calibri"/>
                <a:sym typeface="Calibri"/>
              </a:rPr>
              <a:t> </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This data is from the Council of Foreign Relations about the U.S Homeland Security immigration court backlog</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Immigration authorities apprehended a record-setting 76,020 unaccompanied minors at or near the U.S.-Mexico border during the 2019 fiscal year, an increase of 52 percent over 2018 (Cheatham, 2020).</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The accumulation of pending cases in immigration cases in the Obama administration but a rapid increase in the Trump administration especially in the year 2017.</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As a result, more children are under government custody in office of refugee resettlement</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Family members accounted for about a third (35%) of all border apprehensions in 2018 – the highest share within the past seven years (Bialik, 2020)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Jovani</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Talk about apprehensions first, say UACs but later say unaccompanied minors. An increase in unaccompanied minors since the start of the pandemic because parents are noting the U.S has certain protections of children. This graph and trends are precovid and we will discuss it later.</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Graph depicts the increase in the apprehension of unaccompanied alien minors (UACs) and family units (parents &amp; children) in the last few years with those found “inadmissible” or without merit to be admissible to enter the U.S.</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Climate change refugees → The spike of Family unit apprehensions because of hurricane Maria that affected central america, political instability and the introduction of the build the wall act in the trump administration in 2018.</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Inadmissible barriers when seeking asylum which is a right immigrants have when crossing a border.</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Those found “inadmissible” may be due to health reasons (ex. mental health, heart condition), to having a criminal background (ex. traffic offense), to being considered a threat to nation’s security (ex. suspected gang member), to likely becoming a public charge (ex. no health insurance), to being found to have committed fraud or misrepresentation (ex. using false ID or SSN), or to having a record of prior removals (prior deportation)</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In fiscal year 2019, more than 527,000 noncitizen family unit members (children under 18 and their parents or legal guardians) were apprehended at or between U.S. ports of entry along the southwest border—a 227 percent increase over fiscal year 2018 (Bielby, 2020). </a:t>
            </a:r>
            <a:endParaRPr/>
          </a:p>
          <a:p>
            <a:pPr indent="-317500" lvl="0" marL="457200" rtl="0" algn="l">
              <a:spcBef>
                <a:spcPts val="0"/>
              </a:spcBef>
              <a:spcAft>
                <a:spcPts val="0"/>
              </a:spcAft>
              <a:buClr>
                <a:srgbClr val="000000"/>
              </a:buClr>
              <a:buSzPts val="1200"/>
              <a:buFont typeface="Arial"/>
              <a:buChar char="●"/>
            </a:pPr>
            <a:r>
              <a:rPr lang="en-US" u="sng">
                <a:solidFill>
                  <a:srgbClr val="FB4A18"/>
                </a:solidFill>
                <a:hlinkClick r:id="rId2">
                  <a:extLst>
                    <a:ext uri="{A12FA001-AC4F-418D-AE19-62706E023703}">
                      <ahyp:hlinkClr val="tx"/>
                    </a:ext>
                  </a:extLst>
                </a:hlinkClick>
              </a:rPr>
              <a:t>https://www.humanitarianresponse.info/sites/www.humanitarianresponse.info/files/documents/files/20191202-ocha-desastres_naturales2.pdf</a:t>
            </a:r>
            <a:r>
              <a:rPr lang="en-US" u="none">
                <a:solidFill>
                  <a:srgbClr val="000000"/>
                </a:solidFill>
              </a:rPr>
              <a:t> </a:t>
            </a:r>
            <a:endParaRPr/>
          </a:p>
          <a:p>
            <a:pPr indent="0" lvl="0" marL="0" rtl="0" algn="l">
              <a:spcBef>
                <a:spcPts val="0"/>
              </a:spcBef>
              <a:spcAft>
                <a:spcPts val="0"/>
              </a:spcAft>
              <a:buNone/>
            </a:pPr>
            <a:r>
              <a:t/>
            </a:r>
            <a:endParaRPr u="none">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Jovani</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With more than 400 Immigration Executive Actions during the Trump Administration, experts believe the U.S. immigrant system has been profoundly transformed (Sawyer &amp; Wagner, 2020), resulting in restrictive and punitive immigrant policies and practices like incarceration and deportation levied against those seeking asylum and help in the U.S.</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The implementation of zero-tolerance immigration policies under the Trump Administration resulted in a growing immigrant population being detained after crossing the U.S.-Mexico border with the use of border patrol inspections, ICE raids, and other immigration crackdown operations</a:t>
            </a:r>
            <a:endParaRPr/>
          </a:p>
          <a:p>
            <a:pPr indent="-317500" lvl="0" marL="457200" rtl="0" algn="l">
              <a:spcBef>
                <a:spcPts val="0"/>
              </a:spcBef>
              <a:spcAft>
                <a:spcPts val="0"/>
              </a:spcAft>
              <a:buClr>
                <a:srgbClr val="000000"/>
              </a:buClr>
              <a:buSzPts val="1200"/>
              <a:buFont typeface="Arial"/>
              <a:buChar char="●"/>
            </a:pPr>
            <a:r>
              <a:rPr lang="en-US" sz="1200">
                <a:latin typeface="Calibri"/>
                <a:ea typeface="Calibri"/>
                <a:cs typeface="Calibri"/>
                <a:sym typeface="Calibri"/>
              </a:rPr>
              <a:t>These immigration policies have had a significant effect on overall immigration trends, as shown in data from the fiscal years (FY) of 2014, 2015, and 2016 compared to the first two months of FY2021(i.e., October and November 2020) as seen in graph.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Dr. Monico</a:t>
            </a:r>
            <a:endParaRPr/>
          </a:p>
          <a:p>
            <a:pPr indent="0" lvl="0" marL="0" rtl="0" algn="l">
              <a:spcBef>
                <a:spcPts val="0"/>
              </a:spcBef>
              <a:spcAft>
                <a:spcPts val="0"/>
              </a:spcAft>
              <a:buNone/>
            </a:pPr>
            <a:r>
              <a:rPr lang="en-US" sz="1200">
                <a:latin typeface="Calibri"/>
                <a:ea typeface="Calibri"/>
                <a:cs typeface="Calibri"/>
                <a:sym typeface="Calibri"/>
              </a:rPr>
              <a:t>United High Commissioner on Refugees (UNHCR) </a:t>
            </a:r>
            <a:r>
              <a:rPr lang="en-US">
                <a:solidFill>
                  <a:srgbClr val="222222"/>
                </a:solidFill>
                <a:latin typeface="Arial"/>
                <a:ea typeface="Arial"/>
                <a:cs typeface="Arial"/>
                <a:sym typeface="Arial"/>
              </a:rPr>
              <a:t>documented a 1,185% increase in the number of asylum applications from citizens of these three countries in Mexico, Panama, Nicaragua, Costa Rica and Belize, combined, from 2008 to 2014. UNHCR Washington conducted individual interviews with 404 unaccompanied or separated children – approximately 100 from each country – who arrived to the U.S. during or after October 2011 and, in the context of the current regional and national environments and the tremendous number of displaced children arriving to the U.S. from these four countries, analyzed the children’s responses in order to answer two questions: Why are these children leaving their countries of origin? Are any of these children in need of international protection?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Dr. Monico -  You can see in this map showing the countries and towns where most of the immigrant children and their families crossing the U.S.-Mexico border are coming from. As you can see, they’re mostly from the Northern Triangle Central American Countries. In El Salvador, they come from throughout the country but a large majority are from San Salvador Capital city and surrounding departments (where gangs have control of many low-income neighborhoods), and from Usulutan/San Miguel (where I am from and worked), historically a war zone prior to the Peace Accords. In Guatemala, where 43.75% of the population self-identify as members of one of the 22 Mayan groups to the Garífuna, Xinca or Creole (Afrodescendants) which represent less than 1 % of the population). People come from the capital city and surrounding areas (where people of Kaqchikel origin live and in some zones there is a lot of gang activity)  and the Western Highlands (which was most hard hit during the civil war and where I conducted research and took students for study abroad to engage with K’iche’ and Mam communities. In Honduras, which includes many from the region close to the border with Guatemala, where Garifunas (Afrodescendants) also reside and the Chʼortiʼ people that live in the Eastern Highlands of Guatemala and other indigenous groups in Honduras. Recall that the war killed 80,000 and displaced more than a million,  </a:t>
            </a:r>
            <a:r>
              <a:rPr lang="en-US" sz="1000">
                <a:solidFill>
                  <a:srgbClr val="4D5156"/>
                </a:solidFill>
                <a:latin typeface="Roboto"/>
                <a:ea typeface="Roboto"/>
                <a:cs typeface="Roboto"/>
                <a:sym typeface="Roboto"/>
              </a:rPr>
              <a:t>200,000 Guatemalans were </a:t>
            </a:r>
            <a:r>
              <a:rPr lang="en-US" sz="1000">
                <a:solidFill>
                  <a:srgbClr val="5F6368"/>
                </a:solidFill>
                <a:latin typeface="Roboto"/>
                <a:ea typeface="Roboto"/>
                <a:cs typeface="Roboto"/>
                <a:sym typeface="Roboto"/>
              </a:rPr>
              <a:t>killed</a:t>
            </a:r>
            <a:r>
              <a:rPr lang="en-US" sz="1000">
                <a:solidFill>
                  <a:srgbClr val="4D5156"/>
                </a:solidFill>
                <a:latin typeface="Roboto"/>
                <a:ea typeface="Roboto"/>
                <a:cs typeface="Roboto"/>
                <a:sym typeface="Roboto"/>
              </a:rPr>
              <a:t> during the </a:t>
            </a:r>
            <a:r>
              <a:rPr lang="en-US" sz="1000">
                <a:solidFill>
                  <a:srgbClr val="5F6368"/>
                </a:solidFill>
                <a:latin typeface="Roboto"/>
                <a:ea typeface="Roboto"/>
                <a:cs typeface="Roboto"/>
                <a:sym typeface="Roboto"/>
              </a:rPr>
              <a:t>Guatemalan</a:t>
            </a:r>
            <a:r>
              <a:rPr lang="en-US" sz="1000">
                <a:solidFill>
                  <a:srgbClr val="4D5156"/>
                </a:solidFill>
                <a:latin typeface="Roboto"/>
                <a:ea typeface="Roboto"/>
                <a:cs typeface="Roboto"/>
                <a:sym typeface="Roboto"/>
              </a:rPr>
              <a:t> Civil </a:t>
            </a:r>
            <a:r>
              <a:rPr lang="en-US" sz="1000">
                <a:solidFill>
                  <a:srgbClr val="5F6368"/>
                </a:solidFill>
                <a:latin typeface="Roboto"/>
                <a:ea typeface="Roboto"/>
                <a:cs typeface="Roboto"/>
                <a:sym typeface="Roboto"/>
              </a:rPr>
              <a:t>War, and not long ago, Honduras became the country with t</a:t>
            </a:r>
            <a:r>
              <a:rPr lang="en-US" sz="1000">
                <a:solidFill>
                  <a:srgbClr val="4D5156"/>
                </a:solidFill>
                <a:latin typeface="Arial"/>
                <a:ea typeface="Arial"/>
                <a:cs typeface="Arial"/>
                <a:sym typeface="Arial"/>
              </a:rPr>
              <a:t>he highest </a:t>
            </a:r>
            <a:r>
              <a:rPr lang="en-US" sz="1000">
                <a:solidFill>
                  <a:srgbClr val="5F6368"/>
                </a:solidFill>
                <a:latin typeface="Arial"/>
                <a:ea typeface="Arial"/>
                <a:cs typeface="Arial"/>
                <a:sym typeface="Arial"/>
              </a:rPr>
              <a:t>murder</a:t>
            </a:r>
            <a:r>
              <a:rPr lang="en-US" sz="1000">
                <a:solidFill>
                  <a:srgbClr val="4D5156"/>
                </a:solidFill>
                <a:latin typeface="Arial"/>
                <a:ea typeface="Arial"/>
                <a:cs typeface="Arial"/>
                <a:sym typeface="Arial"/>
              </a:rPr>
              <a:t> rate in a non-</a:t>
            </a:r>
            <a:r>
              <a:rPr lang="en-US" sz="1000">
                <a:solidFill>
                  <a:srgbClr val="5F6368"/>
                </a:solidFill>
                <a:latin typeface="Arial"/>
                <a:ea typeface="Arial"/>
                <a:cs typeface="Arial"/>
                <a:sym typeface="Arial"/>
              </a:rPr>
              <a:t>war</a:t>
            </a:r>
            <a:r>
              <a:rPr lang="en-US" sz="1000">
                <a:solidFill>
                  <a:srgbClr val="4D5156"/>
                </a:solidFill>
                <a:latin typeface="Arial"/>
                <a:ea typeface="Arial"/>
                <a:cs typeface="Arial"/>
                <a:sym typeface="Arial"/>
              </a:rPr>
              <a:t> country</a:t>
            </a:r>
            <a:r>
              <a:rPr lang="en-US" sz="1000">
                <a:solidFill>
                  <a:srgbClr val="4D5156"/>
                </a:solidFill>
                <a:latin typeface="Roboto"/>
                <a:ea typeface="Roboto"/>
                <a:cs typeface="Roboto"/>
                <a:sym typeface="Roboto"/>
              </a:rPr>
              <a:t> in the world.  </a:t>
            </a:r>
            <a:r>
              <a:rPr lang="en-US" sz="1200">
                <a:latin typeface="Calibri"/>
                <a:ea typeface="Calibri"/>
                <a:cs typeface="Calibri"/>
                <a:sym typeface="Calibri"/>
              </a:rPr>
              <a:t>Although not everyone that arrives at the U.S.-Mexico border is of indigenous origin, there is a good representation of some of these ethnic groups for whom often no interpreting services are available.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Dr. Monico</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As shown in the graph, the acute food insecurity phase classification (IPC) shows that many areas in the 3 C.A. countries in the Northern Triangle are either stressed or in crisis - there are many overlaps with the map I showed earlier about where those apprehended at the border are coming from. These are 2018 stats, so more likely the number of refugees and asylum seekers are higher by now, in spite of the pandemic, being food insecurity in the Dry Corridor a migration cause getting gaining greater weight. </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According to the United Nations Office for the Coordination of Humanitarian Affairs “Drought is the disaster which affects the highest number of people in the region. Crop yield reductions of 50-75 per cent in central and eastern Guatemala, southern Honduras, eastern El Salvador and parts of Nicaragua. In these countries (known as the Dry Corridor), 8 out of 10 households in the communities most affected by drought resort to crisis coping mechanisms.”</a:t>
            </a:r>
            <a:endParaRPr/>
          </a:p>
          <a:p>
            <a:pPr indent="0" lvl="0" marL="0" rtl="0" algn="l">
              <a:spcBef>
                <a:spcPts val="0"/>
              </a:spcBef>
              <a:spcAft>
                <a:spcPts val="0"/>
              </a:spcAft>
              <a:buNone/>
            </a:pPr>
            <a:r>
              <a:rPr lang="en-US" u="sng">
                <a:solidFill>
                  <a:srgbClr val="FB4A18"/>
                </a:solidFill>
                <a:hlinkClick r:id="rId2">
                  <a:extLst>
                    <a:ext uri="{A12FA001-AC4F-418D-AE19-62706E023703}">
                      <ahyp:hlinkClr val="tx"/>
                    </a:ext>
                  </a:extLst>
                </a:hlinkClick>
              </a:rPr>
              <a:t>https://www.humanitarianresponse.info/sites/www.humanitarianresponse.info/files/documents/files/20191202-ocha-desastres_naturales2.pdf</a:t>
            </a:r>
            <a:r>
              <a:rPr lang="en-US" u="none">
                <a:solidFill>
                  <a:srgbClr val="000000"/>
                </a:solidFill>
              </a:rPr>
              <a:t> </a:t>
            </a:r>
            <a:endParaRPr/>
          </a:p>
          <a:p>
            <a:pPr indent="0" lvl="0" marL="0" rtl="0" algn="l">
              <a:spcBef>
                <a:spcPts val="0"/>
              </a:spcBef>
              <a:spcAft>
                <a:spcPts val="0"/>
              </a:spcAft>
              <a:buNone/>
            </a:pPr>
            <a:r>
              <a:t/>
            </a:r>
            <a:endParaRPr u="none">
              <a:solidFill>
                <a:srgbClr val="000000"/>
              </a:solidFill>
            </a:endParaRPr>
          </a:p>
          <a:p>
            <a:pPr indent="0" lvl="0" marL="0" rtl="0" algn="l">
              <a:spcBef>
                <a:spcPts val="0"/>
              </a:spcBef>
              <a:spcAft>
                <a:spcPts val="0"/>
              </a:spcAft>
              <a:buNone/>
            </a:pPr>
            <a:r>
              <a:rPr lang="en-US" sz="1200">
                <a:latin typeface="Calibri"/>
                <a:ea typeface="Calibri"/>
                <a:cs typeface="Calibri"/>
                <a:sym typeface="Calibri"/>
              </a:rPr>
              <a:t>A 2017 USAID report stresses that “Honduras, one of the poorest countries in the Western Hemisphere, is vulnerable to climate change due to its high exposure to climate-related hazards (hurricanes, tropical storms, floods, droughts, landslides) that devastate crops and critical infrastructure. In 1998, Hurricane Mitch destroyed an estimated 70 percent of the country’s crops and infrastructure, causing more than 10,000 deaths and $3 billion in damage, significantly setting back Honduras’ development process. Honduras has a high rural population (more than 50 percent), of which 65 percent lives in poverty. The rural poor depend on rainfed agriculture as their principle livelihood and are concentrated in the southern and western regions, known as the Dry Corridor, where food insecurity has become a recurrent issue; 58 percent of children under five suffer from chronic undernutrition. In urban areas, migration from rural areas and population growth have pushed settlements into hazard-prone zones that lack water management systems, resulting in frequent flooding and water scarcity in major cities and towns including,Tegucigalpa, San Pedro Sula, La Ceiba, Choloma and Tela (USAID Climate Risk Profile, 2017). </a:t>
            </a:r>
            <a:r>
              <a:rPr lang="en-US" u="sng">
                <a:solidFill>
                  <a:srgbClr val="FB4A18"/>
                </a:solidFill>
                <a:hlinkClick r:id="rId3">
                  <a:extLst>
                    <a:ext uri="{A12FA001-AC4F-418D-AE19-62706E023703}">
                      <ahyp:hlinkClr val="tx"/>
                    </a:ext>
                  </a:extLst>
                </a:hlinkClick>
              </a:rPr>
              <a:t>https://climateknowledgeportal.worldbank.org/country/honduras/vulnerability</a:t>
            </a:r>
            <a:r>
              <a:rPr lang="en-US" sz="1200">
                <a:latin typeface="Calibri"/>
                <a:ea typeface="Calibri"/>
                <a:cs typeface="Calibri"/>
                <a:sym typeface="Calibri"/>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Dr. Monico</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WB report: Climate change is emerging as a potent driver of internal migration. The report Groundswell: Preparing for Internal Climate Migration (2018) projects that in Latin America, “internal climate migrants” could number over 17 million, representing up to 2.6 percent of the region’s total population. Climate migrants will move from less viable areas with lower water availability and crop productivity and from areas affected by rising sea level and storm surges. The poorest and most climate vulnerable areas will be hardest hit. There could add up to a high of 17.1 million by 2050 under the pessimistic reference scenario, or 2.6 percent of the region’s total population (Figure 1). Under the more inclusive development scenario, there will be up to 16.2 million internal climate migrants—0.9 million fewer migrants compared to the pessimistic reference scenario. In the more climate-friendly scenario, there will be up to 9.4 million climate migrants.</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100">
                <a:latin typeface="Century Gothic"/>
                <a:ea typeface="Century Gothic"/>
                <a:cs typeface="Century Gothic"/>
                <a:sym typeface="Century Gothic"/>
              </a:rPr>
              <a:t>Source: The World Bank (2018).  Groundswell: Preparing for Internal Climate Migration. Policy Note #3.</a:t>
            </a:r>
            <a:r>
              <a:rPr lang="en-US" u="sng">
                <a:solidFill>
                  <a:srgbClr val="FB4A18"/>
                </a:solidFill>
                <a:hlinkClick r:id="rId2">
                  <a:extLst>
                    <a:ext uri="{A12FA001-AC4F-418D-AE19-62706E023703}">
                      <ahyp:hlinkClr val="tx"/>
                    </a:ext>
                  </a:extLst>
                </a:hlinkClick>
              </a:rPr>
              <a:t>http://documents1.worldbank.org/curated/en/983921522304806221/pdf/124724-BRI-PUBLIC-NEWSERIES-Groundswell-note-PN3.pdf</a:t>
            </a:r>
            <a:r>
              <a:rPr lang="en-US" sz="1100">
                <a:latin typeface="Century Gothic"/>
                <a:ea typeface="Century Gothic"/>
                <a:cs typeface="Century Gothic"/>
                <a:sym typeface="Century Gothic"/>
              </a:rPr>
              <a:t> </a:t>
            </a:r>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6" name="Shape 36"/>
        <p:cNvGrpSpPr/>
        <p:nvPr/>
      </p:nvGrpSpPr>
      <p:grpSpPr>
        <a:xfrm>
          <a:off x="0" y="0"/>
          <a:ext cx="0" cy="0"/>
          <a:chOff x="0" y="0"/>
          <a:chExt cx="0" cy="0"/>
        </a:xfrm>
      </p:grpSpPr>
      <p:sp>
        <p:nvSpPr>
          <p:cNvPr id="37" name="Google Shape;37;p26"/>
          <p:cNvSpPr txBox="1"/>
          <p:nvPr>
            <p:ph type="title"/>
          </p:nvPr>
        </p:nvSpPr>
        <p:spPr>
          <a:xfrm>
            <a:off x="2589213" y="2514600"/>
            <a:ext cx="8915400" cy="2262782"/>
          </a:xfrm>
          <a:prstGeom prst="rect">
            <a:avLst/>
          </a:prstGeom>
          <a:noFill/>
          <a:ln>
            <a:noFill/>
          </a:ln>
        </p:spPr>
        <p:txBody>
          <a:bodyPr anchorCtr="0" anchor="b" bIns="45675" lIns="45675" spcFirstLastPara="1" rIns="45675" wrap="square" tIns="45675">
            <a:normAutofit/>
          </a:bodyPr>
          <a:lstStyle>
            <a:lvl1pPr lvl="0" algn="l">
              <a:lnSpc>
                <a:spcPct val="100000"/>
              </a:lnSpc>
              <a:spcBef>
                <a:spcPts val="0"/>
              </a:spcBef>
              <a:spcAft>
                <a:spcPts val="0"/>
              </a:spcAft>
              <a:buClr>
                <a:srgbClr val="262626"/>
              </a:buClr>
              <a:buSzPts val="5400"/>
              <a:buFont typeface="Century Gothic"/>
              <a:buNone/>
              <a:defRPr sz="5400"/>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38" name="Google Shape;38;p26"/>
          <p:cNvSpPr txBox="1"/>
          <p:nvPr>
            <p:ph idx="1" type="body"/>
          </p:nvPr>
        </p:nvSpPr>
        <p:spPr>
          <a:xfrm>
            <a:off x="2589213" y="4777378"/>
            <a:ext cx="8915400" cy="1126284"/>
          </a:xfrm>
          <a:prstGeom prst="rect">
            <a:avLst/>
          </a:prstGeom>
          <a:noFill/>
          <a:ln>
            <a:noFill/>
          </a:ln>
        </p:spPr>
        <p:txBody>
          <a:bodyPr anchorCtr="0" anchor="t" bIns="45675" lIns="45675" spcFirstLastPara="1" rIns="45675" wrap="square" tIns="45675">
            <a:normAutofit/>
          </a:bodyPr>
          <a:lstStyle>
            <a:lvl1pPr indent="-228600" lvl="0" marL="457200" algn="l">
              <a:lnSpc>
                <a:spcPct val="100000"/>
              </a:lnSpc>
              <a:spcBef>
                <a:spcPts val="1000"/>
              </a:spcBef>
              <a:spcAft>
                <a:spcPts val="0"/>
              </a:spcAft>
              <a:buClr>
                <a:srgbClr val="595959"/>
              </a:buClr>
              <a:buSzPts val="1800"/>
              <a:buFont typeface="Century Gothic"/>
              <a:buNone/>
              <a:defRPr>
                <a:solidFill>
                  <a:srgbClr val="595959"/>
                </a:solidFill>
              </a:defRPr>
            </a:lvl1pPr>
            <a:lvl2pPr indent="-228600" lvl="1" marL="914400" algn="l">
              <a:lnSpc>
                <a:spcPct val="100000"/>
              </a:lnSpc>
              <a:spcBef>
                <a:spcPts val="1000"/>
              </a:spcBef>
              <a:spcAft>
                <a:spcPts val="0"/>
              </a:spcAft>
              <a:buClr>
                <a:srgbClr val="595959"/>
              </a:buClr>
              <a:buSzPts val="1800"/>
              <a:buFont typeface="Century Gothic"/>
              <a:buNone/>
              <a:defRPr>
                <a:solidFill>
                  <a:srgbClr val="595959"/>
                </a:solidFill>
              </a:defRPr>
            </a:lvl2pPr>
            <a:lvl3pPr indent="-228600" lvl="2" marL="1371600" algn="l">
              <a:lnSpc>
                <a:spcPct val="100000"/>
              </a:lnSpc>
              <a:spcBef>
                <a:spcPts val="1000"/>
              </a:spcBef>
              <a:spcAft>
                <a:spcPts val="0"/>
              </a:spcAft>
              <a:buClr>
                <a:srgbClr val="595959"/>
              </a:buClr>
              <a:buSzPts val="1800"/>
              <a:buFont typeface="Century Gothic"/>
              <a:buNone/>
              <a:defRPr>
                <a:solidFill>
                  <a:srgbClr val="595959"/>
                </a:solidFill>
              </a:defRPr>
            </a:lvl3pPr>
            <a:lvl4pPr indent="-228600" lvl="3" marL="1828800" algn="l">
              <a:lnSpc>
                <a:spcPct val="100000"/>
              </a:lnSpc>
              <a:spcBef>
                <a:spcPts val="1000"/>
              </a:spcBef>
              <a:spcAft>
                <a:spcPts val="0"/>
              </a:spcAft>
              <a:buClr>
                <a:srgbClr val="595959"/>
              </a:buClr>
              <a:buSzPts val="1800"/>
              <a:buFont typeface="Century Gothic"/>
              <a:buNone/>
              <a:defRPr>
                <a:solidFill>
                  <a:srgbClr val="595959"/>
                </a:solidFill>
              </a:defRPr>
            </a:lvl4pPr>
            <a:lvl5pPr indent="-228600" lvl="4" marL="2286000" algn="l">
              <a:lnSpc>
                <a:spcPct val="100000"/>
              </a:lnSpc>
              <a:spcBef>
                <a:spcPts val="1000"/>
              </a:spcBef>
              <a:spcAft>
                <a:spcPts val="0"/>
              </a:spcAft>
              <a:buClr>
                <a:srgbClr val="595959"/>
              </a:buClr>
              <a:buSzPts val="1800"/>
              <a:buFont typeface="Century Gothic"/>
              <a:buNone/>
              <a:defRPr>
                <a:solidFill>
                  <a:srgbClr val="595959"/>
                </a:solidFill>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39" name="Google Shape;39;p26"/>
          <p:cNvSpPr/>
          <p:nvPr/>
        </p:nvSpPr>
        <p:spPr>
          <a:xfrm>
            <a:off x="-1" y="4323810"/>
            <a:ext cx="1742309" cy="778590"/>
          </a:xfrm>
          <a:custGeom>
            <a:rect b="b" l="l" r="r" t="t"/>
            <a:pathLst>
              <a:path extrusionOk="0" h="21600" w="21571">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6"/>
          <p:cNvSpPr txBox="1"/>
          <p:nvPr>
            <p:ph idx="12" type="sldNum"/>
          </p:nvPr>
        </p:nvSpPr>
        <p:spPr>
          <a:xfrm>
            <a:off x="925945" y="4514002"/>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82" name="Shape 82"/>
        <p:cNvGrpSpPr/>
        <p:nvPr/>
      </p:nvGrpSpPr>
      <p:grpSpPr>
        <a:xfrm>
          <a:off x="0" y="0"/>
          <a:ext cx="0" cy="0"/>
          <a:chOff x="0" y="0"/>
          <a:chExt cx="0" cy="0"/>
        </a:xfrm>
      </p:grpSpPr>
      <p:sp>
        <p:nvSpPr>
          <p:cNvPr id="83" name="Google Shape;83;p35"/>
          <p:cNvSpPr txBox="1"/>
          <p:nvPr>
            <p:ph type="title"/>
          </p:nvPr>
        </p:nvSpPr>
        <p:spPr>
          <a:xfrm>
            <a:off x="2589213" y="4800600"/>
            <a:ext cx="8915401" cy="566738"/>
          </a:xfrm>
          <a:prstGeom prst="rect">
            <a:avLst/>
          </a:prstGeom>
          <a:noFill/>
          <a:ln>
            <a:noFill/>
          </a:ln>
        </p:spPr>
        <p:txBody>
          <a:bodyPr anchorCtr="0" anchor="b" bIns="45675" lIns="45675" spcFirstLastPara="1" rIns="45675" wrap="square" tIns="45675">
            <a:normAutofit/>
          </a:bodyPr>
          <a:lstStyle>
            <a:lvl1pPr lvl="0" algn="l">
              <a:lnSpc>
                <a:spcPct val="100000"/>
              </a:lnSpc>
              <a:spcBef>
                <a:spcPts val="0"/>
              </a:spcBef>
              <a:spcAft>
                <a:spcPts val="0"/>
              </a:spcAft>
              <a:buClr>
                <a:srgbClr val="262626"/>
              </a:buClr>
              <a:buSzPts val="2400"/>
              <a:buFont typeface="Century Gothic"/>
              <a:buNone/>
              <a:defRPr sz="2400"/>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84" name="Google Shape;84;p35"/>
          <p:cNvSpPr/>
          <p:nvPr>
            <p:ph idx="2" type="pic"/>
          </p:nvPr>
        </p:nvSpPr>
        <p:spPr>
          <a:xfrm>
            <a:off x="2589211" y="634965"/>
            <a:ext cx="8915401" cy="385497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9pPr>
          </a:lstStyle>
          <a:p/>
        </p:txBody>
      </p:sp>
      <p:sp>
        <p:nvSpPr>
          <p:cNvPr id="85" name="Google Shape;85;p35"/>
          <p:cNvSpPr txBox="1"/>
          <p:nvPr>
            <p:ph idx="1" type="body"/>
          </p:nvPr>
        </p:nvSpPr>
        <p:spPr>
          <a:xfrm>
            <a:off x="2589213" y="5367337"/>
            <a:ext cx="8915401" cy="493713"/>
          </a:xfrm>
          <a:prstGeom prst="rect">
            <a:avLst/>
          </a:prstGeom>
          <a:noFill/>
          <a:ln>
            <a:noFill/>
          </a:ln>
        </p:spPr>
        <p:txBody>
          <a:bodyPr anchorCtr="0" anchor="t" bIns="45675" lIns="45675" spcFirstLastPara="1" rIns="45675" wrap="square" tIns="45675">
            <a:normAutofit/>
          </a:bodyPr>
          <a:lstStyle>
            <a:lvl1pPr indent="-228600" lvl="0" marL="457200" algn="l">
              <a:lnSpc>
                <a:spcPct val="100000"/>
              </a:lnSpc>
              <a:spcBef>
                <a:spcPts val="1000"/>
              </a:spcBef>
              <a:spcAft>
                <a:spcPts val="0"/>
              </a:spcAft>
              <a:buClr>
                <a:srgbClr val="3F3F3F"/>
              </a:buClr>
              <a:buSzPts val="1200"/>
              <a:buFont typeface="Century Gothic"/>
              <a:buNone/>
              <a:defRPr sz="1200"/>
            </a:lvl1pPr>
            <a:lvl2pPr indent="-228600" lvl="1" marL="914400" algn="l">
              <a:lnSpc>
                <a:spcPct val="100000"/>
              </a:lnSpc>
              <a:spcBef>
                <a:spcPts val="1000"/>
              </a:spcBef>
              <a:spcAft>
                <a:spcPts val="0"/>
              </a:spcAft>
              <a:buClr>
                <a:srgbClr val="3F3F3F"/>
              </a:buClr>
              <a:buSzPts val="1200"/>
              <a:buFont typeface="Century Gothic"/>
              <a:buNone/>
              <a:defRPr sz="1200"/>
            </a:lvl2pPr>
            <a:lvl3pPr indent="-228600" lvl="2" marL="1371600" algn="l">
              <a:lnSpc>
                <a:spcPct val="100000"/>
              </a:lnSpc>
              <a:spcBef>
                <a:spcPts val="1000"/>
              </a:spcBef>
              <a:spcAft>
                <a:spcPts val="0"/>
              </a:spcAft>
              <a:buClr>
                <a:srgbClr val="3F3F3F"/>
              </a:buClr>
              <a:buSzPts val="1200"/>
              <a:buFont typeface="Century Gothic"/>
              <a:buNone/>
              <a:defRPr sz="1200"/>
            </a:lvl3pPr>
            <a:lvl4pPr indent="-228600" lvl="3" marL="1828800" algn="l">
              <a:lnSpc>
                <a:spcPct val="100000"/>
              </a:lnSpc>
              <a:spcBef>
                <a:spcPts val="1000"/>
              </a:spcBef>
              <a:spcAft>
                <a:spcPts val="0"/>
              </a:spcAft>
              <a:buClr>
                <a:srgbClr val="3F3F3F"/>
              </a:buClr>
              <a:buSzPts val="1200"/>
              <a:buFont typeface="Century Gothic"/>
              <a:buNone/>
              <a:defRPr sz="1200"/>
            </a:lvl4pPr>
            <a:lvl5pPr indent="-228600" lvl="4" marL="2286000" algn="l">
              <a:lnSpc>
                <a:spcPct val="100000"/>
              </a:lnSpc>
              <a:spcBef>
                <a:spcPts val="1000"/>
              </a:spcBef>
              <a:spcAft>
                <a:spcPts val="0"/>
              </a:spcAft>
              <a:buClr>
                <a:srgbClr val="3F3F3F"/>
              </a:buClr>
              <a:buSzPts val="1200"/>
              <a:buFont typeface="Century Gothic"/>
              <a:buNone/>
              <a:defRPr sz="1200"/>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86" name="Google Shape;86;p35"/>
          <p:cNvSpPr/>
          <p:nvPr/>
        </p:nvSpPr>
        <p:spPr>
          <a:xfrm flipH="1" rot="10800000">
            <a:off x="-4189" y="491172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5"/>
          <p:cNvSpPr txBox="1"/>
          <p:nvPr>
            <p:ph idx="12" type="sldNum"/>
          </p:nvPr>
        </p:nvSpPr>
        <p:spPr>
          <a:xfrm>
            <a:off x="925945" y="4967549"/>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8" name="Shape 88"/>
        <p:cNvGrpSpPr/>
        <p:nvPr/>
      </p:nvGrpSpPr>
      <p:grpSpPr>
        <a:xfrm>
          <a:off x="0" y="0"/>
          <a:ext cx="0" cy="0"/>
          <a:chOff x="0" y="0"/>
          <a:chExt cx="0" cy="0"/>
        </a:xfrm>
      </p:grpSpPr>
      <p:sp>
        <p:nvSpPr>
          <p:cNvPr id="89" name="Google Shape;89;p36"/>
          <p:cNvSpPr txBox="1"/>
          <p:nvPr>
            <p:ph type="title"/>
          </p:nvPr>
        </p:nvSpPr>
        <p:spPr>
          <a:xfrm>
            <a:off x="2589211" y="609600"/>
            <a:ext cx="8915401" cy="3117040"/>
          </a:xfrm>
          <a:prstGeom prst="rect">
            <a:avLst/>
          </a:prstGeom>
          <a:noFill/>
          <a:ln>
            <a:noFill/>
          </a:ln>
        </p:spPr>
        <p:txBody>
          <a:bodyPr anchorCtr="0" anchor="ctr" bIns="45675" lIns="45675" spcFirstLastPara="1" rIns="45675" wrap="square" tIns="45675">
            <a:normAutofit/>
          </a:bodyPr>
          <a:lstStyle>
            <a:lvl1pPr lvl="0" algn="l">
              <a:lnSpc>
                <a:spcPct val="100000"/>
              </a:lnSpc>
              <a:spcBef>
                <a:spcPts val="0"/>
              </a:spcBef>
              <a:spcAft>
                <a:spcPts val="0"/>
              </a:spcAft>
              <a:buClr>
                <a:srgbClr val="262626"/>
              </a:buClr>
              <a:buSzPts val="4800"/>
              <a:buFont typeface="Century Gothic"/>
              <a:buNone/>
              <a:defRPr sz="4800"/>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90" name="Google Shape;90;p36"/>
          <p:cNvSpPr txBox="1"/>
          <p:nvPr>
            <p:ph idx="1" type="body"/>
          </p:nvPr>
        </p:nvSpPr>
        <p:spPr>
          <a:xfrm>
            <a:off x="2589211" y="4354045"/>
            <a:ext cx="8915401" cy="1555865"/>
          </a:xfrm>
          <a:prstGeom prst="rect">
            <a:avLst/>
          </a:prstGeom>
          <a:noFill/>
          <a:ln>
            <a:noFill/>
          </a:ln>
        </p:spPr>
        <p:txBody>
          <a:bodyPr anchorCtr="0" anchor="ctr" bIns="45675" lIns="45675" spcFirstLastPara="1" rIns="45675" wrap="square" tIns="45675">
            <a:normAutofit/>
          </a:bodyPr>
          <a:lstStyle>
            <a:lvl1pPr indent="-228600" lvl="0" marL="457200" algn="l">
              <a:lnSpc>
                <a:spcPct val="100000"/>
              </a:lnSpc>
              <a:spcBef>
                <a:spcPts val="1000"/>
              </a:spcBef>
              <a:spcAft>
                <a:spcPts val="0"/>
              </a:spcAft>
              <a:buClr>
                <a:srgbClr val="595959"/>
              </a:buClr>
              <a:buSzPts val="1800"/>
              <a:buFont typeface="Century Gothic"/>
              <a:buNone/>
              <a:defRPr>
                <a:solidFill>
                  <a:srgbClr val="595959"/>
                </a:solidFill>
              </a:defRPr>
            </a:lvl1pPr>
            <a:lvl2pPr indent="-228600" lvl="1" marL="914400" algn="l">
              <a:lnSpc>
                <a:spcPct val="100000"/>
              </a:lnSpc>
              <a:spcBef>
                <a:spcPts val="1000"/>
              </a:spcBef>
              <a:spcAft>
                <a:spcPts val="0"/>
              </a:spcAft>
              <a:buClr>
                <a:srgbClr val="595959"/>
              </a:buClr>
              <a:buSzPts val="1800"/>
              <a:buFont typeface="Century Gothic"/>
              <a:buNone/>
              <a:defRPr>
                <a:solidFill>
                  <a:srgbClr val="595959"/>
                </a:solidFill>
              </a:defRPr>
            </a:lvl2pPr>
            <a:lvl3pPr indent="-228600" lvl="2" marL="1371600" algn="l">
              <a:lnSpc>
                <a:spcPct val="100000"/>
              </a:lnSpc>
              <a:spcBef>
                <a:spcPts val="1000"/>
              </a:spcBef>
              <a:spcAft>
                <a:spcPts val="0"/>
              </a:spcAft>
              <a:buClr>
                <a:srgbClr val="595959"/>
              </a:buClr>
              <a:buSzPts val="1800"/>
              <a:buFont typeface="Century Gothic"/>
              <a:buNone/>
              <a:defRPr>
                <a:solidFill>
                  <a:srgbClr val="595959"/>
                </a:solidFill>
              </a:defRPr>
            </a:lvl3pPr>
            <a:lvl4pPr indent="-228600" lvl="3" marL="1828800" algn="l">
              <a:lnSpc>
                <a:spcPct val="100000"/>
              </a:lnSpc>
              <a:spcBef>
                <a:spcPts val="1000"/>
              </a:spcBef>
              <a:spcAft>
                <a:spcPts val="0"/>
              </a:spcAft>
              <a:buClr>
                <a:srgbClr val="595959"/>
              </a:buClr>
              <a:buSzPts val="1800"/>
              <a:buFont typeface="Century Gothic"/>
              <a:buNone/>
              <a:defRPr>
                <a:solidFill>
                  <a:srgbClr val="595959"/>
                </a:solidFill>
              </a:defRPr>
            </a:lvl4pPr>
            <a:lvl5pPr indent="-228600" lvl="4" marL="2286000" algn="l">
              <a:lnSpc>
                <a:spcPct val="100000"/>
              </a:lnSpc>
              <a:spcBef>
                <a:spcPts val="1000"/>
              </a:spcBef>
              <a:spcAft>
                <a:spcPts val="0"/>
              </a:spcAft>
              <a:buClr>
                <a:srgbClr val="595959"/>
              </a:buClr>
              <a:buSzPts val="1800"/>
              <a:buFont typeface="Century Gothic"/>
              <a:buNone/>
              <a:defRPr>
                <a:solidFill>
                  <a:srgbClr val="595959"/>
                </a:solidFill>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91" name="Google Shape;91;p36"/>
          <p:cNvSpPr/>
          <p:nvPr/>
        </p:nvSpPr>
        <p:spPr>
          <a:xfrm flipH="1" rot="10800000">
            <a:off x="-4189" y="31781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6"/>
          <p:cNvSpPr txBox="1"/>
          <p:nvPr>
            <p:ph idx="12" type="sldNum"/>
          </p:nvPr>
        </p:nvSpPr>
        <p:spPr>
          <a:xfrm>
            <a:off x="925945" y="3228601"/>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3" name="Shape 93"/>
        <p:cNvGrpSpPr/>
        <p:nvPr/>
      </p:nvGrpSpPr>
      <p:grpSpPr>
        <a:xfrm>
          <a:off x="0" y="0"/>
          <a:ext cx="0" cy="0"/>
          <a:chOff x="0" y="0"/>
          <a:chExt cx="0" cy="0"/>
        </a:xfrm>
      </p:grpSpPr>
      <p:sp>
        <p:nvSpPr>
          <p:cNvPr id="94" name="Google Shape;94;p37"/>
          <p:cNvSpPr txBox="1"/>
          <p:nvPr>
            <p:ph type="title"/>
          </p:nvPr>
        </p:nvSpPr>
        <p:spPr>
          <a:xfrm>
            <a:off x="2849948" y="609600"/>
            <a:ext cx="8393927" cy="2895600"/>
          </a:xfrm>
          <a:prstGeom prst="rect">
            <a:avLst/>
          </a:prstGeom>
          <a:noFill/>
          <a:ln>
            <a:noFill/>
          </a:ln>
        </p:spPr>
        <p:txBody>
          <a:bodyPr anchorCtr="0" anchor="ctr" bIns="45675" lIns="45675" spcFirstLastPara="1" rIns="45675" wrap="square" tIns="45675">
            <a:normAutofit/>
          </a:bodyPr>
          <a:lstStyle>
            <a:lvl1pPr lvl="0" algn="l">
              <a:lnSpc>
                <a:spcPct val="100000"/>
              </a:lnSpc>
              <a:spcBef>
                <a:spcPts val="0"/>
              </a:spcBef>
              <a:spcAft>
                <a:spcPts val="0"/>
              </a:spcAft>
              <a:buClr>
                <a:srgbClr val="262626"/>
              </a:buClr>
              <a:buSzPts val="4800"/>
              <a:buFont typeface="Century Gothic"/>
              <a:buNone/>
              <a:defRPr sz="4800"/>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95" name="Google Shape;95;p37"/>
          <p:cNvSpPr txBox="1"/>
          <p:nvPr>
            <p:ph idx="1" type="body"/>
          </p:nvPr>
        </p:nvSpPr>
        <p:spPr>
          <a:xfrm>
            <a:off x="3275012" y="3505200"/>
            <a:ext cx="7536555" cy="381000"/>
          </a:xfrm>
          <a:prstGeom prst="rect">
            <a:avLst/>
          </a:prstGeom>
          <a:noFill/>
          <a:ln>
            <a:noFill/>
          </a:ln>
        </p:spPr>
        <p:txBody>
          <a:bodyPr anchorCtr="0" anchor="ctr" bIns="45675" lIns="45675" spcFirstLastPara="1" rIns="45675" wrap="square" tIns="45675">
            <a:normAutofit/>
          </a:bodyPr>
          <a:lstStyle>
            <a:lvl1pPr indent="-228600" lvl="0" marL="457200" algn="l">
              <a:lnSpc>
                <a:spcPct val="100000"/>
              </a:lnSpc>
              <a:spcBef>
                <a:spcPts val="1000"/>
              </a:spcBef>
              <a:spcAft>
                <a:spcPts val="0"/>
              </a:spcAft>
              <a:buClr>
                <a:srgbClr val="7F7F7F"/>
              </a:buClr>
              <a:buSzPts val="1600"/>
              <a:buFont typeface="Century Gothic"/>
              <a:buNone/>
              <a:defRPr sz="1600">
                <a:solidFill>
                  <a:srgbClr val="7F7F7F"/>
                </a:solidFill>
              </a:defRPr>
            </a:lvl1pPr>
            <a:lvl2pPr indent="-228600" lvl="1" marL="914400" algn="l">
              <a:lnSpc>
                <a:spcPct val="100000"/>
              </a:lnSpc>
              <a:spcBef>
                <a:spcPts val="1000"/>
              </a:spcBef>
              <a:spcAft>
                <a:spcPts val="0"/>
              </a:spcAft>
              <a:buClr>
                <a:srgbClr val="7F7F7F"/>
              </a:buClr>
              <a:buSzPts val="1600"/>
              <a:buFont typeface="Century Gothic"/>
              <a:buNone/>
              <a:defRPr sz="1600">
                <a:solidFill>
                  <a:srgbClr val="7F7F7F"/>
                </a:solidFill>
              </a:defRPr>
            </a:lvl2pPr>
            <a:lvl3pPr indent="-228600" lvl="2" marL="1371600" algn="l">
              <a:lnSpc>
                <a:spcPct val="100000"/>
              </a:lnSpc>
              <a:spcBef>
                <a:spcPts val="1000"/>
              </a:spcBef>
              <a:spcAft>
                <a:spcPts val="0"/>
              </a:spcAft>
              <a:buClr>
                <a:srgbClr val="7F7F7F"/>
              </a:buClr>
              <a:buSzPts val="1600"/>
              <a:buFont typeface="Century Gothic"/>
              <a:buNone/>
              <a:defRPr sz="1600">
                <a:solidFill>
                  <a:srgbClr val="7F7F7F"/>
                </a:solidFill>
              </a:defRPr>
            </a:lvl3pPr>
            <a:lvl4pPr indent="-228600" lvl="3" marL="1828800" algn="l">
              <a:lnSpc>
                <a:spcPct val="100000"/>
              </a:lnSpc>
              <a:spcBef>
                <a:spcPts val="1000"/>
              </a:spcBef>
              <a:spcAft>
                <a:spcPts val="0"/>
              </a:spcAft>
              <a:buClr>
                <a:srgbClr val="7F7F7F"/>
              </a:buClr>
              <a:buSzPts val="1600"/>
              <a:buFont typeface="Century Gothic"/>
              <a:buNone/>
              <a:defRPr sz="1600">
                <a:solidFill>
                  <a:srgbClr val="7F7F7F"/>
                </a:solidFill>
              </a:defRPr>
            </a:lvl4pPr>
            <a:lvl5pPr indent="-228600" lvl="4" marL="2286000" algn="l">
              <a:lnSpc>
                <a:spcPct val="100000"/>
              </a:lnSpc>
              <a:spcBef>
                <a:spcPts val="1000"/>
              </a:spcBef>
              <a:spcAft>
                <a:spcPts val="0"/>
              </a:spcAft>
              <a:buClr>
                <a:srgbClr val="7F7F7F"/>
              </a:buClr>
              <a:buSzPts val="1600"/>
              <a:buFont typeface="Century Gothic"/>
              <a:buNone/>
              <a:defRPr sz="1600">
                <a:solidFill>
                  <a:srgbClr val="7F7F7F"/>
                </a:solidFill>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96" name="Google Shape;96;p37"/>
          <p:cNvSpPr txBox="1"/>
          <p:nvPr>
            <p:ph idx="2" type="body"/>
          </p:nvPr>
        </p:nvSpPr>
        <p:spPr>
          <a:xfrm>
            <a:off x="2589211" y="4354045"/>
            <a:ext cx="8915401" cy="1555865"/>
          </a:xfrm>
          <a:prstGeom prst="rect">
            <a:avLst/>
          </a:prstGeom>
          <a:noFill/>
          <a:ln>
            <a:noFill/>
          </a:ln>
        </p:spPr>
        <p:txBody>
          <a:bodyPr anchorCtr="0" anchor="ctr" bIns="45675" lIns="45675" spcFirstLastPara="1" rIns="45675" wrap="square" tIns="45675">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97" name="Google Shape;97;p37"/>
          <p:cNvSpPr/>
          <p:nvPr/>
        </p:nvSpPr>
        <p:spPr>
          <a:xfrm flipH="1" rot="10800000">
            <a:off x="-4189" y="31781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7"/>
          <p:cNvSpPr txBox="1"/>
          <p:nvPr/>
        </p:nvSpPr>
        <p:spPr>
          <a:xfrm>
            <a:off x="2467652" y="327112"/>
            <a:ext cx="609601" cy="1226562"/>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chemeClr val="accent1"/>
              </a:buClr>
              <a:buSzPts val="8000"/>
              <a:buFont typeface="Arial"/>
              <a:buNone/>
            </a:pPr>
            <a:r>
              <a:rPr b="0" i="0" lang="en-US" sz="8000" u="none" cap="none" strike="noStrike">
                <a:solidFill>
                  <a:schemeClr val="accent1"/>
                </a:solidFill>
                <a:latin typeface="Arial"/>
                <a:ea typeface="Arial"/>
                <a:cs typeface="Arial"/>
                <a:sym typeface="Arial"/>
              </a:rPr>
              <a:t>“</a:t>
            </a:r>
            <a:endParaRPr/>
          </a:p>
        </p:txBody>
      </p:sp>
      <p:sp>
        <p:nvSpPr>
          <p:cNvPr id="99" name="Google Shape;99;p37"/>
          <p:cNvSpPr txBox="1"/>
          <p:nvPr/>
        </p:nvSpPr>
        <p:spPr>
          <a:xfrm>
            <a:off x="11114851" y="2584413"/>
            <a:ext cx="609601" cy="1226562"/>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chemeClr val="accent1"/>
              </a:buClr>
              <a:buSzPts val="8000"/>
              <a:buFont typeface="Arial"/>
              <a:buNone/>
            </a:pPr>
            <a:r>
              <a:rPr b="0" i="0" lang="en-US" sz="8000" u="none" cap="none" strike="noStrike">
                <a:solidFill>
                  <a:schemeClr val="accent1"/>
                </a:solidFill>
                <a:latin typeface="Arial"/>
                <a:ea typeface="Arial"/>
                <a:cs typeface="Arial"/>
                <a:sym typeface="Arial"/>
              </a:rPr>
              <a:t>”</a:t>
            </a:r>
            <a:endParaRPr/>
          </a:p>
        </p:txBody>
      </p:sp>
      <p:sp>
        <p:nvSpPr>
          <p:cNvPr id="100" name="Google Shape;100;p37"/>
          <p:cNvSpPr txBox="1"/>
          <p:nvPr>
            <p:ph idx="12" type="sldNum"/>
          </p:nvPr>
        </p:nvSpPr>
        <p:spPr>
          <a:xfrm>
            <a:off x="925945" y="3228601"/>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sp>
        <p:nvSpPr>
          <p:cNvPr id="102" name="Google Shape;102;p38"/>
          <p:cNvSpPr txBox="1"/>
          <p:nvPr>
            <p:ph type="title"/>
          </p:nvPr>
        </p:nvSpPr>
        <p:spPr>
          <a:xfrm>
            <a:off x="2589213" y="2438400"/>
            <a:ext cx="8915401" cy="2724845"/>
          </a:xfrm>
          <a:prstGeom prst="rect">
            <a:avLst/>
          </a:prstGeom>
          <a:noFill/>
          <a:ln>
            <a:noFill/>
          </a:ln>
        </p:spPr>
        <p:txBody>
          <a:bodyPr anchorCtr="0" anchor="b" bIns="45675" lIns="45675" spcFirstLastPara="1" rIns="45675" wrap="square" tIns="45675">
            <a:normAutofit/>
          </a:bodyPr>
          <a:lstStyle>
            <a:lvl1pPr lvl="0" algn="l">
              <a:lnSpc>
                <a:spcPct val="100000"/>
              </a:lnSpc>
              <a:spcBef>
                <a:spcPts val="0"/>
              </a:spcBef>
              <a:spcAft>
                <a:spcPts val="0"/>
              </a:spcAft>
              <a:buClr>
                <a:srgbClr val="262626"/>
              </a:buClr>
              <a:buSzPts val="4800"/>
              <a:buFont typeface="Century Gothic"/>
              <a:buNone/>
              <a:defRPr sz="4800"/>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103" name="Google Shape;103;p38"/>
          <p:cNvSpPr txBox="1"/>
          <p:nvPr>
            <p:ph idx="1" type="body"/>
          </p:nvPr>
        </p:nvSpPr>
        <p:spPr>
          <a:xfrm>
            <a:off x="2589213" y="5181600"/>
            <a:ext cx="8915401" cy="729622"/>
          </a:xfrm>
          <a:prstGeom prst="rect">
            <a:avLst/>
          </a:prstGeom>
          <a:noFill/>
          <a:ln>
            <a:noFill/>
          </a:ln>
        </p:spPr>
        <p:txBody>
          <a:bodyPr anchorCtr="0" anchor="t" bIns="45675" lIns="45675" spcFirstLastPara="1" rIns="45675" wrap="square" tIns="45675">
            <a:normAutofit/>
          </a:bodyPr>
          <a:lstStyle>
            <a:lvl1pPr indent="-228600" lvl="0" marL="457200" algn="l">
              <a:lnSpc>
                <a:spcPct val="100000"/>
              </a:lnSpc>
              <a:spcBef>
                <a:spcPts val="1000"/>
              </a:spcBef>
              <a:spcAft>
                <a:spcPts val="0"/>
              </a:spcAft>
              <a:buClr>
                <a:srgbClr val="595959"/>
              </a:buClr>
              <a:buSzPts val="1800"/>
              <a:buFont typeface="Century Gothic"/>
              <a:buNone/>
              <a:defRPr>
                <a:solidFill>
                  <a:srgbClr val="595959"/>
                </a:solidFill>
              </a:defRPr>
            </a:lvl1pPr>
            <a:lvl2pPr indent="-342900" lvl="1" marL="914400" algn="l">
              <a:lnSpc>
                <a:spcPct val="100000"/>
              </a:lnSpc>
              <a:spcBef>
                <a:spcPts val="1000"/>
              </a:spcBef>
              <a:spcAft>
                <a:spcPts val="0"/>
              </a:spcAft>
              <a:buClr>
                <a:srgbClr val="595959"/>
              </a:buClr>
              <a:buSzPts val="1800"/>
              <a:buFont typeface="Century Gothic"/>
              <a:buChar char="?"/>
              <a:defRPr>
                <a:solidFill>
                  <a:srgbClr val="595959"/>
                </a:solidFill>
              </a:defRPr>
            </a:lvl2pPr>
            <a:lvl3pPr indent="-342900" lvl="2" marL="1371600" algn="l">
              <a:lnSpc>
                <a:spcPct val="100000"/>
              </a:lnSpc>
              <a:spcBef>
                <a:spcPts val="1000"/>
              </a:spcBef>
              <a:spcAft>
                <a:spcPts val="0"/>
              </a:spcAft>
              <a:buClr>
                <a:srgbClr val="595959"/>
              </a:buClr>
              <a:buSzPts val="1800"/>
              <a:buFont typeface="Century Gothic"/>
              <a:buChar char="?"/>
              <a:defRPr>
                <a:solidFill>
                  <a:srgbClr val="595959"/>
                </a:solidFill>
              </a:defRPr>
            </a:lvl3pPr>
            <a:lvl4pPr indent="-342900" lvl="3" marL="1828800" algn="l">
              <a:lnSpc>
                <a:spcPct val="100000"/>
              </a:lnSpc>
              <a:spcBef>
                <a:spcPts val="1000"/>
              </a:spcBef>
              <a:spcAft>
                <a:spcPts val="0"/>
              </a:spcAft>
              <a:buClr>
                <a:srgbClr val="595959"/>
              </a:buClr>
              <a:buSzPts val="1800"/>
              <a:buFont typeface="Century Gothic"/>
              <a:buChar char="?"/>
              <a:defRPr>
                <a:solidFill>
                  <a:srgbClr val="595959"/>
                </a:solidFill>
              </a:defRPr>
            </a:lvl4pPr>
            <a:lvl5pPr indent="-342900" lvl="4" marL="2286000" algn="l">
              <a:lnSpc>
                <a:spcPct val="100000"/>
              </a:lnSpc>
              <a:spcBef>
                <a:spcPts val="1000"/>
              </a:spcBef>
              <a:spcAft>
                <a:spcPts val="0"/>
              </a:spcAft>
              <a:buClr>
                <a:srgbClr val="595959"/>
              </a:buClr>
              <a:buSzPts val="1800"/>
              <a:buFont typeface="Century Gothic"/>
              <a:buChar char="?"/>
              <a:defRPr>
                <a:solidFill>
                  <a:srgbClr val="595959"/>
                </a:solidFill>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4" name="Google Shape;104;p38"/>
          <p:cNvSpPr/>
          <p:nvPr/>
        </p:nvSpPr>
        <p:spPr>
          <a:xfrm flipH="1" rot="10800000">
            <a:off x="-4189" y="491172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8"/>
          <p:cNvSpPr txBox="1"/>
          <p:nvPr>
            <p:ph idx="12" type="sldNum"/>
          </p:nvPr>
        </p:nvSpPr>
        <p:spPr>
          <a:xfrm>
            <a:off x="925945" y="4967549"/>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6" name="Shape 106"/>
        <p:cNvGrpSpPr/>
        <p:nvPr/>
      </p:nvGrpSpPr>
      <p:grpSpPr>
        <a:xfrm>
          <a:off x="0" y="0"/>
          <a:ext cx="0" cy="0"/>
          <a:chOff x="0" y="0"/>
          <a:chExt cx="0" cy="0"/>
        </a:xfrm>
      </p:grpSpPr>
      <p:sp>
        <p:nvSpPr>
          <p:cNvPr id="107" name="Google Shape;107;p39"/>
          <p:cNvSpPr txBox="1"/>
          <p:nvPr>
            <p:ph type="title"/>
          </p:nvPr>
        </p:nvSpPr>
        <p:spPr>
          <a:xfrm>
            <a:off x="2849948" y="609600"/>
            <a:ext cx="8393927" cy="2895600"/>
          </a:xfrm>
          <a:prstGeom prst="rect">
            <a:avLst/>
          </a:prstGeom>
          <a:noFill/>
          <a:ln>
            <a:noFill/>
          </a:ln>
        </p:spPr>
        <p:txBody>
          <a:bodyPr anchorCtr="0" anchor="ctr" bIns="45675" lIns="45675" spcFirstLastPara="1" rIns="45675" wrap="square" tIns="45675">
            <a:normAutofit/>
          </a:bodyPr>
          <a:lstStyle>
            <a:lvl1pPr lvl="0" algn="l">
              <a:lnSpc>
                <a:spcPct val="100000"/>
              </a:lnSpc>
              <a:spcBef>
                <a:spcPts val="0"/>
              </a:spcBef>
              <a:spcAft>
                <a:spcPts val="0"/>
              </a:spcAft>
              <a:buClr>
                <a:srgbClr val="262626"/>
              </a:buClr>
              <a:buSzPts val="4800"/>
              <a:buFont typeface="Century Gothic"/>
              <a:buNone/>
              <a:defRPr sz="4800"/>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108" name="Google Shape;108;p39"/>
          <p:cNvSpPr txBox="1"/>
          <p:nvPr>
            <p:ph idx="1" type="body"/>
          </p:nvPr>
        </p:nvSpPr>
        <p:spPr>
          <a:xfrm>
            <a:off x="2589211" y="4343400"/>
            <a:ext cx="8915401" cy="838200"/>
          </a:xfrm>
          <a:prstGeom prst="rect">
            <a:avLst/>
          </a:prstGeom>
          <a:noFill/>
          <a:ln>
            <a:noFill/>
          </a:ln>
        </p:spPr>
        <p:txBody>
          <a:bodyPr anchorCtr="0" anchor="b" bIns="45675" lIns="45675" spcFirstLastPara="1" rIns="45675" wrap="square" tIns="45675">
            <a:normAutofit/>
          </a:bodyPr>
          <a:lstStyle>
            <a:lvl1pPr indent="-228600" lvl="0" marL="457200" algn="l">
              <a:lnSpc>
                <a:spcPct val="100000"/>
              </a:lnSpc>
              <a:spcBef>
                <a:spcPts val="1000"/>
              </a:spcBef>
              <a:spcAft>
                <a:spcPts val="0"/>
              </a:spcAft>
              <a:buClr>
                <a:schemeClr val="accent1"/>
              </a:buClr>
              <a:buSzPts val="2400"/>
              <a:buFont typeface="Century Gothic"/>
              <a:buNone/>
              <a:defRPr sz="2400">
                <a:solidFill>
                  <a:schemeClr val="accent1"/>
                </a:solidFill>
              </a:defRPr>
            </a:lvl1pPr>
            <a:lvl2pPr indent="-228600" lvl="1" marL="914400" algn="l">
              <a:lnSpc>
                <a:spcPct val="100000"/>
              </a:lnSpc>
              <a:spcBef>
                <a:spcPts val="1000"/>
              </a:spcBef>
              <a:spcAft>
                <a:spcPts val="0"/>
              </a:spcAft>
              <a:buClr>
                <a:schemeClr val="accent1"/>
              </a:buClr>
              <a:buSzPts val="2400"/>
              <a:buFont typeface="Century Gothic"/>
              <a:buNone/>
              <a:defRPr sz="2400">
                <a:solidFill>
                  <a:schemeClr val="accent1"/>
                </a:solidFill>
              </a:defRPr>
            </a:lvl2pPr>
            <a:lvl3pPr indent="-228600" lvl="2" marL="1371600" algn="l">
              <a:lnSpc>
                <a:spcPct val="100000"/>
              </a:lnSpc>
              <a:spcBef>
                <a:spcPts val="1000"/>
              </a:spcBef>
              <a:spcAft>
                <a:spcPts val="0"/>
              </a:spcAft>
              <a:buClr>
                <a:schemeClr val="accent1"/>
              </a:buClr>
              <a:buSzPts val="2400"/>
              <a:buFont typeface="Century Gothic"/>
              <a:buNone/>
              <a:defRPr sz="2400">
                <a:solidFill>
                  <a:schemeClr val="accent1"/>
                </a:solidFill>
              </a:defRPr>
            </a:lvl3pPr>
            <a:lvl4pPr indent="-228600" lvl="3" marL="1828800" algn="l">
              <a:lnSpc>
                <a:spcPct val="100000"/>
              </a:lnSpc>
              <a:spcBef>
                <a:spcPts val="1000"/>
              </a:spcBef>
              <a:spcAft>
                <a:spcPts val="0"/>
              </a:spcAft>
              <a:buClr>
                <a:schemeClr val="accent1"/>
              </a:buClr>
              <a:buSzPts val="2400"/>
              <a:buFont typeface="Century Gothic"/>
              <a:buNone/>
              <a:defRPr sz="2400">
                <a:solidFill>
                  <a:schemeClr val="accent1"/>
                </a:solidFill>
              </a:defRPr>
            </a:lvl4pPr>
            <a:lvl5pPr indent="-228600" lvl="4" marL="2286000" algn="l">
              <a:lnSpc>
                <a:spcPct val="100000"/>
              </a:lnSpc>
              <a:spcBef>
                <a:spcPts val="1000"/>
              </a:spcBef>
              <a:spcAft>
                <a:spcPts val="0"/>
              </a:spcAft>
              <a:buClr>
                <a:schemeClr val="accent1"/>
              </a:buClr>
              <a:buSzPts val="2400"/>
              <a:buFont typeface="Century Gothic"/>
              <a:buNone/>
              <a:defRPr sz="2400">
                <a:solidFill>
                  <a:schemeClr val="accent1"/>
                </a:solidFill>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9" name="Google Shape;109;p39"/>
          <p:cNvSpPr txBox="1"/>
          <p:nvPr>
            <p:ph idx="2" type="body"/>
          </p:nvPr>
        </p:nvSpPr>
        <p:spPr>
          <a:xfrm>
            <a:off x="2589213" y="5181599"/>
            <a:ext cx="8915401" cy="729624"/>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0" name="Google Shape;110;p39"/>
          <p:cNvSpPr/>
          <p:nvPr/>
        </p:nvSpPr>
        <p:spPr>
          <a:xfrm flipH="1" rot="10800000">
            <a:off x="-4189" y="491172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9"/>
          <p:cNvSpPr txBox="1"/>
          <p:nvPr/>
        </p:nvSpPr>
        <p:spPr>
          <a:xfrm>
            <a:off x="2467652" y="327112"/>
            <a:ext cx="609601" cy="1226562"/>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chemeClr val="accent1"/>
              </a:buClr>
              <a:buSzPts val="8000"/>
              <a:buFont typeface="Arial"/>
              <a:buNone/>
            </a:pPr>
            <a:r>
              <a:rPr b="0" i="0" lang="en-US" sz="8000" u="none" cap="none" strike="noStrike">
                <a:solidFill>
                  <a:schemeClr val="accent1"/>
                </a:solidFill>
                <a:latin typeface="Arial"/>
                <a:ea typeface="Arial"/>
                <a:cs typeface="Arial"/>
                <a:sym typeface="Arial"/>
              </a:rPr>
              <a:t>“</a:t>
            </a:r>
            <a:endParaRPr/>
          </a:p>
        </p:txBody>
      </p:sp>
      <p:sp>
        <p:nvSpPr>
          <p:cNvPr id="112" name="Google Shape;112;p39"/>
          <p:cNvSpPr txBox="1"/>
          <p:nvPr/>
        </p:nvSpPr>
        <p:spPr>
          <a:xfrm>
            <a:off x="11114851" y="2584413"/>
            <a:ext cx="609601" cy="1226562"/>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chemeClr val="accent1"/>
              </a:buClr>
              <a:buSzPts val="8000"/>
              <a:buFont typeface="Arial"/>
              <a:buNone/>
            </a:pPr>
            <a:r>
              <a:rPr b="0" i="0" lang="en-US" sz="8000" u="none" cap="none" strike="noStrike">
                <a:solidFill>
                  <a:schemeClr val="accent1"/>
                </a:solidFill>
                <a:latin typeface="Arial"/>
                <a:ea typeface="Arial"/>
                <a:cs typeface="Arial"/>
                <a:sym typeface="Arial"/>
              </a:rPr>
              <a:t>”</a:t>
            </a:r>
            <a:endParaRPr/>
          </a:p>
        </p:txBody>
      </p:sp>
      <p:sp>
        <p:nvSpPr>
          <p:cNvPr id="113" name="Google Shape;113;p39"/>
          <p:cNvSpPr txBox="1"/>
          <p:nvPr>
            <p:ph idx="12" type="sldNum"/>
          </p:nvPr>
        </p:nvSpPr>
        <p:spPr>
          <a:xfrm>
            <a:off x="925945" y="4967549"/>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4" name="Shape 114"/>
        <p:cNvGrpSpPr/>
        <p:nvPr/>
      </p:nvGrpSpPr>
      <p:grpSpPr>
        <a:xfrm>
          <a:off x="0" y="0"/>
          <a:ext cx="0" cy="0"/>
          <a:chOff x="0" y="0"/>
          <a:chExt cx="0" cy="0"/>
        </a:xfrm>
      </p:grpSpPr>
      <p:sp>
        <p:nvSpPr>
          <p:cNvPr id="115" name="Google Shape;115;p40"/>
          <p:cNvSpPr txBox="1"/>
          <p:nvPr>
            <p:ph type="title"/>
          </p:nvPr>
        </p:nvSpPr>
        <p:spPr>
          <a:xfrm>
            <a:off x="2589211" y="627407"/>
            <a:ext cx="8915401" cy="2880020"/>
          </a:xfrm>
          <a:prstGeom prst="rect">
            <a:avLst/>
          </a:prstGeom>
          <a:noFill/>
          <a:ln>
            <a:noFill/>
          </a:ln>
        </p:spPr>
        <p:txBody>
          <a:bodyPr anchorCtr="0" anchor="ctr" bIns="45675" lIns="45675" spcFirstLastPara="1" rIns="45675" wrap="square" tIns="45675">
            <a:normAutofit/>
          </a:bodyPr>
          <a:lstStyle>
            <a:lvl1pPr lvl="0" algn="l">
              <a:lnSpc>
                <a:spcPct val="100000"/>
              </a:lnSpc>
              <a:spcBef>
                <a:spcPts val="0"/>
              </a:spcBef>
              <a:spcAft>
                <a:spcPts val="0"/>
              </a:spcAft>
              <a:buClr>
                <a:srgbClr val="262626"/>
              </a:buClr>
              <a:buSzPts val="4800"/>
              <a:buFont typeface="Century Gothic"/>
              <a:buNone/>
              <a:defRPr sz="4800"/>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116" name="Google Shape;116;p40"/>
          <p:cNvSpPr txBox="1"/>
          <p:nvPr>
            <p:ph idx="1" type="body"/>
          </p:nvPr>
        </p:nvSpPr>
        <p:spPr>
          <a:xfrm>
            <a:off x="2589211" y="4343400"/>
            <a:ext cx="8915401" cy="838200"/>
          </a:xfrm>
          <a:prstGeom prst="rect">
            <a:avLst/>
          </a:prstGeom>
          <a:noFill/>
          <a:ln>
            <a:noFill/>
          </a:ln>
        </p:spPr>
        <p:txBody>
          <a:bodyPr anchorCtr="0" anchor="b" bIns="45675" lIns="45675" spcFirstLastPara="1" rIns="45675" wrap="square" tIns="45675">
            <a:normAutofit/>
          </a:bodyPr>
          <a:lstStyle>
            <a:lvl1pPr indent="-228600" lvl="0" marL="457200" algn="l">
              <a:lnSpc>
                <a:spcPct val="100000"/>
              </a:lnSpc>
              <a:spcBef>
                <a:spcPts val="1000"/>
              </a:spcBef>
              <a:spcAft>
                <a:spcPts val="0"/>
              </a:spcAft>
              <a:buClr>
                <a:schemeClr val="accent1"/>
              </a:buClr>
              <a:buSzPts val="2400"/>
              <a:buFont typeface="Century Gothic"/>
              <a:buNone/>
              <a:defRPr sz="2400">
                <a:solidFill>
                  <a:schemeClr val="accent1"/>
                </a:solidFill>
              </a:defRPr>
            </a:lvl1pPr>
            <a:lvl2pPr indent="-228600" lvl="1" marL="914400" algn="l">
              <a:lnSpc>
                <a:spcPct val="100000"/>
              </a:lnSpc>
              <a:spcBef>
                <a:spcPts val="1000"/>
              </a:spcBef>
              <a:spcAft>
                <a:spcPts val="0"/>
              </a:spcAft>
              <a:buClr>
                <a:schemeClr val="accent1"/>
              </a:buClr>
              <a:buSzPts val="2400"/>
              <a:buFont typeface="Century Gothic"/>
              <a:buNone/>
              <a:defRPr sz="2400">
                <a:solidFill>
                  <a:schemeClr val="accent1"/>
                </a:solidFill>
              </a:defRPr>
            </a:lvl2pPr>
            <a:lvl3pPr indent="-228600" lvl="2" marL="1371600" algn="l">
              <a:lnSpc>
                <a:spcPct val="100000"/>
              </a:lnSpc>
              <a:spcBef>
                <a:spcPts val="1000"/>
              </a:spcBef>
              <a:spcAft>
                <a:spcPts val="0"/>
              </a:spcAft>
              <a:buClr>
                <a:schemeClr val="accent1"/>
              </a:buClr>
              <a:buSzPts val="2400"/>
              <a:buFont typeface="Century Gothic"/>
              <a:buNone/>
              <a:defRPr sz="2400">
                <a:solidFill>
                  <a:schemeClr val="accent1"/>
                </a:solidFill>
              </a:defRPr>
            </a:lvl3pPr>
            <a:lvl4pPr indent="-228600" lvl="3" marL="1828800" algn="l">
              <a:lnSpc>
                <a:spcPct val="100000"/>
              </a:lnSpc>
              <a:spcBef>
                <a:spcPts val="1000"/>
              </a:spcBef>
              <a:spcAft>
                <a:spcPts val="0"/>
              </a:spcAft>
              <a:buClr>
                <a:schemeClr val="accent1"/>
              </a:buClr>
              <a:buSzPts val="2400"/>
              <a:buFont typeface="Century Gothic"/>
              <a:buNone/>
              <a:defRPr sz="2400">
                <a:solidFill>
                  <a:schemeClr val="accent1"/>
                </a:solidFill>
              </a:defRPr>
            </a:lvl4pPr>
            <a:lvl5pPr indent="-228600" lvl="4" marL="2286000" algn="l">
              <a:lnSpc>
                <a:spcPct val="100000"/>
              </a:lnSpc>
              <a:spcBef>
                <a:spcPts val="1000"/>
              </a:spcBef>
              <a:spcAft>
                <a:spcPts val="0"/>
              </a:spcAft>
              <a:buClr>
                <a:schemeClr val="accent1"/>
              </a:buClr>
              <a:buSzPts val="2400"/>
              <a:buFont typeface="Century Gothic"/>
              <a:buNone/>
              <a:defRPr sz="2400">
                <a:solidFill>
                  <a:schemeClr val="accent1"/>
                </a:solidFill>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7" name="Google Shape;117;p40"/>
          <p:cNvSpPr txBox="1"/>
          <p:nvPr>
            <p:ph idx="2" type="body"/>
          </p:nvPr>
        </p:nvSpPr>
        <p:spPr>
          <a:xfrm>
            <a:off x="2589213" y="5181599"/>
            <a:ext cx="8915401" cy="729624"/>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8" name="Google Shape;118;p40"/>
          <p:cNvSpPr/>
          <p:nvPr/>
        </p:nvSpPr>
        <p:spPr>
          <a:xfrm flipH="1" rot="10800000">
            <a:off x="-4189" y="491172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0"/>
          <p:cNvSpPr txBox="1"/>
          <p:nvPr>
            <p:ph idx="12" type="sldNum"/>
          </p:nvPr>
        </p:nvSpPr>
        <p:spPr>
          <a:xfrm>
            <a:off x="925945" y="4967549"/>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20" name="Shape 120"/>
        <p:cNvGrpSpPr/>
        <p:nvPr/>
      </p:nvGrpSpPr>
      <p:grpSpPr>
        <a:xfrm>
          <a:off x="0" y="0"/>
          <a:ext cx="0" cy="0"/>
          <a:chOff x="0" y="0"/>
          <a:chExt cx="0" cy="0"/>
        </a:xfrm>
      </p:grpSpPr>
      <p:sp>
        <p:nvSpPr>
          <p:cNvPr id="121" name="Google Shape;121;p41"/>
          <p:cNvSpPr txBox="1"/>
          <p:nvPr>
            <p:ph type="title"/>
          </p:nvPr>
        </p:nvSpPr>
        <p:spPr>
          <a:xfrm>
            <a:off x="2592924" y="624110"/>
            <a:ext cx="8911688" cy="1280891"/>
          </a:xfrm>
          <a:prstGeom prst="rect">
            <a:avLst/>
          </a:prstGeom>
          <a:noFill/>
          <a:ln>
            <a:noFill/>
          </a:ln>
        </p:spPr>
        <p:txBody>
          <a:bodyPr anchorCtr="0" anchor="t" bIns="45675" lIns="45675" spcFirstLastPara="1" rIns="45675" wrap="square" tIns="45675">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122" name="Google Shape;122;p41"/>
          <p:cNvSpPr txBox="1"/>
          <p:nvPr>
            <p:ph idx="1" type="body"/>
          </p:nvPr>
        </p:nvSpPr>
        <p:spPr>
          <a:xfrm rot="5400000">
            <a:off x="5103812" y="-381000"/>
            <a:ext cx="3886201" cy="8915400"/>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23" name="Google Shape;123;p41"/>
          <p:cNvSpPr/>
          <p:nvPr/>
        </p:nvSpPr>
        <p:spPr>
          <a:xfrm flipH="1" rot="10800000">
            <a:off x="-4189" y="7143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1"/>
          <p:cNvSpPr txBox="1"/>
          <p:nvPr>
            <p:ph idx="12" type="sldNum"/>
          </p:nvPr>
        </p:nvSpPr>
        <p:spPr>
          <a:xfrm>
            <a:off x="925945" y="772244"/>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25" name="Shape 125"/>
        <p:cNvGrpSpPr/>
        <p:nvPr/>
      </p:nvGrpSpPr>
      <p:grpSpPr>
        <a:xfrm>
          <a:off x="0" y="0"/>
          <a:ext cx="0" cy="0"/>
          <a:chOff x="0" y="0"/>
          <a:chExt cx="0" cy="0"/>
        </a:xfrm>
      </p:grpSpPr>
      <p:sp>
        <p:nvSpPr>
          <p:cNvPr id="126" name="Google Shape;126;p42"/>
          <p:cNvSpPr txBox="1"/>
          <p:nvPr>
            <p:ph type="title"/>
          </p:nvPr>
        </p:nvSpPr>
        <p:spPr>
          <a:xfrm rot="5400000">
            <a:off x="7756704" y="2165512"/>
            <a:ext cx="5283818" cy="2207602"/>
          </a:xfrm>
          <a:prstGeom prst="rect">
            <a:avLst/>
          </a:prstGeom>
          <a:noFill/>
          <a:ln>
            <a:noFill/>
          </a:ln>
        </p:spPr>
        <p:txBody>
          <a:bodyPr anchorCtr="0" anchor="ctr" bIns="45675" lIns="45675" spcFirstLastPara="1" rIns="45675" wrap="square" tIns="45675">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127" name="Google Shape;127;p42"/>
          <p:cNvSpPr txBox="1"/>
          <p:nvPr>
            <p:ph idx="1" type="body"/>
          </p:nvPr>
        </p:nvSpPr>
        <p:spPr>
          <a:xfrm rot="5400000">
            <a:off x="3185803" y="30813"/>
            <a:ext cx="5283818" cy="6477001"/>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28" name="Google Shape;128;p42"/>
          <p:cNvSpPr/>
          <p:nvPr/>
        </p:nvSpPr>
        <p:spPr>
          <a:xfrm flipH="1" rot="10800000">
            <a:off x="-4189" y="7143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2"/>
          <p:cNvSpPr txBox="1"/>
          <p:nvPr>
            <p:ph idx="12" type="sldNum"/>
          </p:nvPr>
        </p:nvSpPr>
        <p:spPr>
          <a:xfrm>
            <a:off x="925945" y="772244"/>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41" name="Shape 41"/>
        <p:cNvGrpSpPr/>
        <p:nvPr/>
      </p:nvGrpSpPr>
      <p:grpSpPr>
        <a:xfrm>
          <a:off x="0" y="0"/>
          <a:ext cx="0" cy="0"/>
          <a:chOff x="0" y="0"/>
          <a:chExt cx="0" cy="0"/>
        </a:xfrm>
      </p:grpSpPr>
      <p:sp>
        <p:nvSpPr>
          <p:cNvPr id="42" name="Google Shape;42;p27"/>
          <p:cNvSpPr txBox="1"/>
          <p:nvPr>
            <p:ph type="title"/>
          </p:nvPr>
        </p:nvSpPr>
        <p:spPr>
          <a:xfrm>
            <a:off x="415600" y="593366"/>
            <a:ext cx="11360801" cy="763601"/>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43" name="Google Shape;43;p27"/>
          <p:cNvSpPr txBox="1"/>
          <p:nvPr>
            <p:ph idx="1" type="body"/>
          </p:nvPr>
        </p:nvSpPr>
        <p:spPr>
          <a:xfrm>
            <a:off x="415600" y="1536633"/>
            <a:ext cx="11360801" cy="4555200"/>
          </a:xfrm>
          <a:prstGeom prst="rect">
            <a:avLst/>
          </a:prstGeom>
          <a:noFill/>
          <a:ln>
            <a:noFill/>
          </a:ln>
        </p:spPr>
        <p:txBody>
          <a:bodyPr anchorCtr="0" anchor="t" bIns="91400" lIns="91400" spcFirstLastPara="1" rIns="91400" wrap="square" tIns="914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4" name="Google Shape;44;p27"/>
          <p:cNvSpPr txBox="1"/>
          <p:nvPr>
            <p:ph idx="12" type="sldNum"/>
          </p:nvPr>
        </p:nvSpPr>
        <p:spPr>
          <a:xfrm>
            <a:off x="11551128" y="6236197"/>
            <a:ext cx="477084" cy="487651"/>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45" name="Shape 45"/>
        <p:cNvGrpSpPr/>
        <p:nvPr/>
      </p:nvGrpSpPr>
      <p:grpSpPr>
        <a:xfrm>
          <a:off x="0" y="0"/>
          <a:ext cx="0" cy="0"/>
          <a:chOff x="0" y="0"/>
          <a:chExt cx="0" cy="0"/>
        </a:xfrm>
      </p:grpSpPr>
      <p:sp>
        <p:nvSpPr>
          <p:cNvPr id="46" name="Google Shape;46;p28"/>
          <p:cNvSpPr txBox="1"/>
          <p:nvPr>
            <p:ph type="title"/>
          </p:nvPr>
        </p:nvSpPr>
        <p:spPr>
          <a:xfrm>
            <a:off x="2592925" y="624110"/>
            <a:ext cx="8911688" cy="1280891"/>
          </a:xfrm>
          <a:prstGeom prst="rect">
            <a:avLst/>
          </a:prstGeom>
          <a:noFill/>
          <a:ln>
            <a:noFill/>
          </a:ln>
        </p:spPr>
        <p:txBody>
          <a:bodyPr anchorCtr="0" anchor="t" bIns="45675" lIns="45675" spcFirstLastPara="1" rIns="45675" wrap="square" tIns="45675">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47" name="Google Shape;47;p28"/>
          <p:cNvSpPr txBox="1"/>
          <p:nvPr>
            <p:ph idx="1" type="body"/>
          </p:nvPr>
        </p:nvSpPr>
        <p:spPr>
          <a:xfrm>
            <a:off x="2589211" y="2133600"/>
            <a:ext cx="8915401" cy="3777623"/>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8" name="Google Shape;48;p28"/>
          <p:cNvSpPr/>
          <p:nvPr/>
        </p:nvSpPr>
        <p:spPr>
          <a:xfrm flipH="1" rot="10800000">
            <a:off x="-4189" y="7143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8"/>
          <p:cNvSpPr txBox="1"/>
          <p:nvPr>
            <p:ph idx="12" type="sldNum"/>
          </p:nvPr>
        </p:nvSpPr>
        <p:spPr>
          <a:xfrm>
            <a:off x="925945" y="772244"/>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50" name="Shape 50"/>
        <p:cNvGrpSpPr/>
        <p:nvPr/>
      </p:nvGrpSpPr>
      <p:grpSpPr>
        <a:xfrm>
          <a:off x="0" y="0"/>
          <a:ext cx="0" cy="0"/>
          <a:chOff x="0" y="0"/>
          <a:chExt cx="0" cy="0"/>
        </a:xfrm>
      </p:grpSpPr>
      <p:sp>
        <p:nvSpPr>
          <p:cNvPr id="51" name="Google Shape;51;p29"/>
          <p:cNvSpPr txBox="1"/>
          <p:nvPr>
            <p:ph type="title"/>
          </p:nvPr>
        </p:nvSpPr>
        <p:spPr>
          <a:xfrm>
            <a:off x="2589211" y="2058749"/>
            <a:ext cx="8915401" cy="1468801"/>
          </a:xfrm>
          <a:prstGeom prst="rect">
            <a:avLst/>
          </a:prstGeom>
          <a:noFill/>
          <a:ln>
            <a:noFill/>
          </a:ln>
        </p:spPr>
        <p:txBody>
          <a:bodyPr anchorCtr="0" anchor="b" bIns="45675" lIns="45675" spcFirstLastPara="1" rIns="45675" wrap="square" tIns="45675">
            <a:normAutofit/>
          </a:bodyPr>
          <a:lstStyle>
            <a:lvl1pPr lvl="0" algn="l">
              <a:lnSpc>
                <a:spcPct val="100000"/>
              </a:lnSpc>
              <a:spcBef>
                <a:spcPts val="0"/>
              </a:spcBef>
              <a:spcAft>
                <a:spcPts val="0"/>
              </a:spcAft>
              <a:buClr>
                <a:srgbClr val="262626"/>
              </a:buClr>
              <a:buSzPts val="4000"/>
              <a:buFont typeface="Century Gothic"/>
              <a:buNone/>
              <a:defRPr sz="4000"/>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52" name="Google Shape;52;p29"/>
          <p:cNvSpPr txBox="1"/>
          <p:nvPr>
            <p:ph idx="1" type="body"/>
          </p:nvPr>
        </p:nvSpPr>
        <p:spPr>
          <a:xfrm>
            <a:off x="2589211" y="3530129"/>
            <a:ext cx="8915401" cy="860401"/>
          </a:xfrm>
          <a:prstGeom prst="rect">
            <a:avLst/>
          </a:prstGeom>
          <a:noFill/>
          <a:ln>
            <a:noFill/>
          </a:ln>
        </p:spPr>
        <p:txBody>
          <a:bodyPr anchorCtr="0" anchor="t" bIns="45675" lIns="45675" spcFirstLastPara="1" rIns="45675" wrap="square" tIns="45675">
            <a:normAutofit/>
          </a:bodyPr>
          <a:lstStyle>
            <a:lvl1pPr indent="-228600" lvl="0" marL="457200" algn="l">
              <a:lnSpc>
                <a:spcPct val="100000"/>
              </a:lnSpc>
              <a:spcBef>
                <a:spcPts val="1000"/>
              </a:spcBef>
              <a:spcAft>
                <a:spcPts val="0"/>
              </a:spcAft>
              <a:buClr>
                <a:srgbClr val="595959"/>
              </a:buClr>
              <a:buSzPts val="2000"/>
              <a:buFont typeface="Century Gothic"/>
              <a:buNone/>
              <a:defRPr sz="2000">
                <a:solidFill>
                  <a:srgbClr val="595959"/>
                </a:solidFill>
              </a:defRPr>
            </a:lvl1pPr>
            <a:lvl2pPr indent="-228600" lvl="1" marL="914400" algn="l">
              <a:lnSpc>
                <a:spcPct val="100000"/>
              </a:lnSpc>
              <a:spcBef>
                <a:spcPts val="1000"/>
              </a:spcBef>
              <a:spcAft>
                <a:spcPts val="0"/>
              </a:spcAft>
              <a:buClr>
                <a:srgbClr val="595959"/>
              </a:buClr>
              <a:buSzPts val="2000"/>
              <a:buFont typeface="Century Gothic"/>
              <a:buNone/>
              <a:defRPr sz="2000">
                <a:solidFill>
                  <a:srgbClr val="595959"/>
                </a:solidFill>
              </a:defRPr>
            </a:lvl2pPr>
            <a:lvl3pPr indent="-228600" lvl="2" marL="1371600" algn="l">
              <a:lnSpc>
                <a:spcPct val="100000"/>
              </a:lnSpc>
              <a:spcBef>
                <a:spcPts val="1000"/>
              </a:spcBef>
              <a:spcAft>
                <a:spcPts val="0"/>
              </a:spcAft>
              <a:buClr>
                <a:srgbClr val="595959"/>
              </a:buClr>
              <a:buSzPts val="2000"/>
              <a:buFont typeface="Century Gothic"/>
              <a:buNone/>
              <a:defRPr sz="2000">
                <a:solidFill>
                  <a:srgbClr val="595959"/>
                </a:solidFill>
              </a:defRPr>
            </a:lvl3pPr>
            <a:lvl4pPr indent="-228600" lvl="3" marL="1828800" algn="l">
              <a:lnSpc>
                <a:spcPct val="100000"/>
              </a:lnSpc>
              <a:spcBef>
                <a:spcPts val="1000"/>
              </a:spcBef>
              <a:spcAft>
                <a:spcPts val="0"/>
              </a:spcAft>
              <a:buClr>
                <a:srgbClr val="595959"/>
              </a:buClr>
              <a:buSzPts val="2000"/>
              <a:buFont typeface="Century Gothic"/>
              <a:buNone/>
              <a:defRPr sz="2000">
                <a:solidFill>
                  <a:srgbClr val="595959"/>
                </a:solidFill>
              </a:defRPr>
            </a:lvl4pPr>
            <a:lvl5pPr indent="-228600" lvl="4" marL="2286000" algn="l">
              <a:lnSpc>
                <a:spcPct val="100000"/>
              </a:lnSpc>
              <a:spcBef>
                <a:spcPts val="1000"/>
              </a:spcBef>
              <a:spcAft>
                <a:spcPts val="0"/>
              </a:spcAft>
              <a:buClr>
                <a:srgbClr val="595959"/>
              </a:buClr>
              <a:buSzPts val="2000"/>
              <a:buFont typeface="Century Gothic"/>
              <a:buNone/>
              <a:defRPr sz="2000">
                <a:solidFill>
                  <a:srgbClr val="595959"/>
                </a:solidFill>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3" name="Google Shape;53;p29"/>
          <p:cNvSpPr/>
          <p:nvPr/>
        </p:nvSpPr>
        <p:spPr>
          <a:xfrm flipH="1" rot="10800000">
            <a:off x="-4189" y="31781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9"/>
          <p:cNvSpPr txBox="1"/>
          <p:nvPr>
            <p:ph idx="12" type="sldNum"/>
          </p:nvPr>
        </p:nvSpPr>
        <p:spPr>
          <a:xfrm>
            <a:off x="925945" y="3228601"/>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55" name="Shape 55"/>
        <p:cNvGrpSpPr/>
        <p:nvPr/>
      </p:nvGrpSpPr>
      <p:grpSpPr>
        <a:xfrm>
          <a:off x="0" y="0"/>
          <a:ext cx="0" cy="0"/>
          <a:chOff x="0" y="0"/>
          <a:chExt cx="0" cy="0"/>
        </a:xfrm>
      </p:grpSpPr>
      <p:sp>
        <p:nvSpPr>
          <p:cNvPr id="56" name="Google Shape;56;p30"/>
          <p:cNvSpPr txBox="1"/>
          <p:nvPr>
            <p:ph type="title"/>
          </p:nvPr>
        </p:nvSpPr>
        <p:spPr>
          <a:xfrm>
            <a:off x="2592924" y="624110"/>
            <a:ext cx="8911688" cy="1280891"/>
          </a:xfrm>
          <a:prstGeom prst="rect">
            <a:avLst/>
          </a:prstGeom>
          <a:noFill/>
          <a:ln>
            <a:noFill/>
          </a:ln>
        </p:spPr>
        <p:txBody>
          <a:bodyPr anchorCtr="0" anchor="t" bIns="45675" lIns="45675" spcFirstLastPara="1" rIns="45675" wrap="square" tIns="45675">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57" name="Google Shape;57;p30"/>
          <p:cNvSpPr txBox="1"/>
          <p:nvPr>
            <p:ph idx="1" type="body"/>
          </p:nvPr>
        </p:nvSpPr>
        <p:spPr>
          <a:xfrm>
            <a:off x="2589211" y="2133600"/>
            <a:ext cx="4313865" cy="3777623"/>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8" name="Google Shape;58;p30"/>
          <p:cNvSpPr txBox="1"/>
          <p:nvPr>
            <p:ph idx="2" type="body"/>
          </p:nvPr>
        </p:nvSpPr>
        <p:spPr>
          <a:xfrm>
            <a:off x="7190747" y="2126221"/>
            <a:ext cx="4313865" cy="3777624"/>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9" name="Google Shape;59;p30"/>
          <p:cNvSpPr/>
          <p:nvPr/>
        </p:nvSpPr>
        <p:spPr>
          <a:xfrm flipH="1" rot="10800000">
            <a:off x="-4189" y="7143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0"/>
          <p:cNvSpPr txBox="1"/>
          <p:nvPr>
            <p:ph idx="12" type="sldNum"/>
          </p:nvPr>
        </p:nvSpPr>
        <p:spPr>
          <a:xfrm>
            <a:off x="925945" y="772244"/>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61" name="Shape 61"/>
        <p:cNvGrpSpPr/>
        <p:nvPr/>
      </p:nvGrpSpPr>
      <p:grpSpPr>
        <a:xfrm>
          <a:off x="0" y="0"/>
          <a:ext cx="0" cy="0"/>
          <a:chOff x="0" y="0"/>
          <a:chExt cx="0" cy="0"/>
        </a:xfrm>
      </p:grpSpPr>
      <p:sp>
        <p:nvSpPr>
          <p:cNvPr id="62" name="Google Shape;62;p31"/>
          <p:cNvSpPr txBox="1"/>
          <p:nvPr>
            <p:ph type="title"/>
          </p:nvPr>
        </p:nvSpPr>
        <p:spPr>
          <a:xfrm>
            <a:off x="2592924" y="624110"/>
            <a:ext cx="8911688" cy="1280891"/>
          </a:xfrm>
          <a:prstGeom prst="rect">
            <a:avLst/>
          </a:prstGeom>
          <a:noFill/>
          <a:ln>
            <a:noFill/>
          </a:ln>
        </p:spPr>
        <p:txBody>
          <a:bodyPr anchorCtr="0" anchor="t" bIns="45675" lIns="45675" spcFirstLastPara="1" rIns="45675" wrap="square" tIns="45675">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63" name="Google Shape;63;p31"/>
          <p:cNvSpPr txBox="1"/>
          <p:nvPr>
            <p:ph idx="1" type="body"/>
          </p:nvPr>
        </p:nvSpPr>
        <p:spPr>
          <a:xfrm>
            <a:off x="2939372" y="1972703"/>
            <a:ext cx="3992733" cy="576263"/>
          </a:xfrm>
          <a:prstGeom prst="rect">
            <a:avLst/>
          </a:prstGeom>
          <a:noFill/>
          <a:ln>
            <a:noFill/>
          </a:ln>
        </p:spPr>
        <p:txBody>
          <a:bodyPr anchorCtr="0" anchor="b" bIns="45675" lIns="45675" spcFirstLastPara="1" rIns="45675" wrap="square" tIns="45675">
            <a:normAutofit/>
          </a:bodyPr>
          <a:lstStyle>
            <a:lvl1pPr indent="-228600" lvl="0" marL="457200" algn="l">
              <a:lnSpc>
                <a:spcPct val="100000"/>
              </a:lnSpc>
              <a:spcBef>
                <a:spcPts val="1000"/>
              </a:spcBef>
              <a:spcAft>
                <a:spcPts val="0"/>
              </a:spcAft>
              <a:buClr>
                <a:srgbClr val="3F3F3F"/>
              </a:buClr>
              <a:buSzPts val="2400"/>
              <a:buFont typeface="Century Gothic"/>
              <a:buNone/>
              <a:defRPr sz="2400"/>
            </a:lvl1pPr>
            <a:lvl2pPr indent="-228600" lvl="1" marL="914400" algn="l">
              <a:lnSpc>
                <a:spcPct val="100000"/>
              </a:lnSpc>
              <a:spcBef>
                <a:spcPts val="1000"/>
              </a:spcBef>
              <a:spcAft>
                <a:spcPts val="0"/>
              </a:spcAft>
              <a:buClr>
                <a:srgbClr val="3F3F3F"/>
              </a:buClr>
              <a:buSzPts val="2400"/>
              <a:buFont typeface="Century Gothic"/>
              <a:buNone/>
              <a:defRPr sz="2400"/>
            </a:lvl2pPr>
            <a:lvl3pPr indent="-228600" lvl="2" marL="1371600" algn="l">
              <a:lnSpc>
                <a:spcPct val="100000"/>
              </a:lnSpc>
              <a:spcBef>
                <a:spcPts val="1000"/>
              </a:spcBef>
              <a:spcAft>
                <a:spcPts val="0"/>
              </a:spcAft>
              <a:buClr>
                <a:srgbClr val="3F3F3F"/>
              </a:buClr>
              <a:buSzPts val="2400"/>
              <a:buFont typeface="Century Gothic"/>
              <a:buNone/>
              <a:defRPr sz="2400"/>
            </a:lvl3pPr>
            <a:lvl4pPr indent="-228600" lvl="3" marL="1828800" algn="l">
              <a:lnSpc>
                <a:spcPct val="100000"/>
              </a:lnSpc>
              <a:spcBef>
                <a:spcPts val="1000"/>
              </a:spcBef>
              <a:spcAft>
                <a:spcPts val="0"/>
              </a:spcAft>
              <a:buClr>
                <a:srgbClr val="3F3F3F"/>
              </a:buClr>
              <a:buSzPts val="2400"/>
              <a:buFont typeface="Century Gothic"/>
              <a:buNone/>
              <a:defRPr sz="2400"/>
            </a:lvl4pPr>
            <a:lvl5pPr indent="-228600" lvl="4" marL="2286000" algn="l">
              <a:lnSpc>
                <a:spcPct val="100000"/>
              </a:lnSpc>
              <a:spcBef>
                <a:spcPts val="1000"/>
              </a:spcBef>
              <a:spcAft>
                <a:spcPts val="0"/>
              </a:spcAft>
              <a:buClr>
                <a:srgbClr val="3F3F3F"/>
              </a:buClr>
              <a:buSzPts val="2400"/>
              <a:buFont typeface="Century Gothic"/>
              <a:buNone/>
              <a:defRPr sz="2400"/>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64" name="Google Shape;64;p31"/>
          <p:cNvSpPr txBox="1"/>
          <p:nvPr>
            <p:ph idx="2" type="body"/>
          </p:nvPr>
        </p:nvSpPr>
        <p:spPr>
          <a:xfrm>
            <a:off x="2589211" y="2548965"/>
            <a:ext cx="4342894" cy="3354061"/>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65" name="Google Shape;65;p31"/>
          <p:cNvSpPr txBox="1"/>
          <p:nvPr>
            <p:ph idx="3" type="body"/>
          </p:nvPr>
        </p:nvSpPr>
        <p:spPr>
          <a:xfrm>
            <a:off x="7506628" y="1969474"/>
            <a:ext cx="3999001" cy="576263"/>
          </a:xfrm>
          <a:prstGeom prst="rect">
            <a:avLst/>
          </a:prstGeom>
          <a:noFill/>
          <a:ln>
            <a:noFill/>
          </a:ln>
        </p:spPr>
        <p:txBody>
          <a:bodyPr anchorCtr="0" anchor="b" bIns="45675" lIns="45675" spcFirstLastPara="1" rIns="45675" wrap="square" tIns="45675">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66" name="Google Shape;66;p31"/>
          <p:cNvSpPr txBox="1"/>
          <p:nvPr>
            <p:ph idx="4" type="body"/>
          </p:nvPr>
        </p:nvSpPr>
        <p:spPr>
          <a:xfrm>
            <a:off x="7166957" y="2545738"/>
            <a:ext cx="4338675" cy="3354061"/>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67" name="Google Shape;67;p31"/>
          <p:cNvSpPr/>
          <p:nvPr/>
        </p:nvSpPr>
        <p:spPr>
          <a:xfrm flipH="1" rot="10800000">
            <a:off x="-4189" y="7143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1"/>
          <p:cNvSpPr txBox="1"/>
          <p:nvPr>
            <p:ph idx="12" type="sldNum"/>
          </p:nvPr>
        </p:nvSpPr>
        <p:spPr>
          <a:xfrm>
            <a:off x="925945" y="772244"/>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69" name="Shape 69"/>
        <p:cNvGrpSpPr/>
        <p:nvPr/>
      </p:nvGrpSpPr>
      <p:grpSpPr>
        <a:xfrm>
          <a:off x="0" y="0"/>
          <a:ext cx="0" cy="0"/>
          <a:chOff x="0" y="0"/>
          <a:chExt cx="0" cy="0"/>
        </a:xfrm>
      </p:grpSpPr>
      <p:sp>
        <p:nvSpPr>
          <p:cNvPr id="70" name="Google Shape;70;p32"/>
          <p:cNvSpPr txBox="1"/>
          <p:nvPr>
            <p:ph type="title"/>
          </p:nvPr>
        </p:nvSpPr>
        <p:spPr>
          <a:xfrm>
            <a:off x="2592924" y="624110"/>
            <a:ext cx="8911688" cy="1280891"/>
          </a:xfrm>
          <a:prstGeom prst="rect">
            <a:avLst/>
          </a:prstGeom>
          <a:noFill/>
          <a:ln>
            <a:noFill/>
          </a:ln>
        </p:spPr>
        <p:txBody>
          <a:bodyPr anchorCtr="0" anchor="t" bIns="45675" lIns="45675" spcFirstLastPara="1" rIns="45675" wrap="square" tIns="45675">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71" name="Google Shape;71;p32"/>
          <p:cNvSpPr/>
          <p:nvPr/>
        </p:nvSpPr>
        <p:spPr>
          <a:xfrm flipH="1" rot="10800000">
            <a:off x="-4189" y="7143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2"/>
          <p:cNvSpPr txBox="1"/>
          <p:nvPr>
            <p:ph idx="12" type="sldNum"/>
          </p:nvPr>
        </p:nvSpPr>
        <p:spPr>
          <a:xfrm>
            <a:off x="925945" y="772244"/>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33"/>
          <p:cNvSpPr/>
          <p:nvPr/>
        </p:nvSpPr>
        <p:spPr>
          <a:xfrm flipH="1" rot="10800000">
            <a:off x="-4189" y="7143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3"/>
          <p:cNvSpPr txBox="1"/>
          <p:nvPr>
            <p:ph idx="12" type="sldNum"/>
          </p:nvPr>
        </p:nvSpPr>
        <p:spPr>
          <a:xfrm>
            <a:off x="925945" y="772244"/>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76" name="Shape 76"/>
        <p:cNvGrpSpPr/>
        <p:nvPr/>
      </p:nvGrpSpPr>
      <p:grpSpPr>
        <a:xfrm>
          <a:off x="0" y="0"/>
          <a:ext cx="0" cy="0"/>
          <a:chOff x="0" y="0"/>
          <a:chExt cx="0" cy="0"/>
        </a:xfrm>
      </p:grpSpPr>
      <p:sp>
        <p:nvSpPr>
          <p:cNvPr id="77" name="Google Shape;77;p34"/>
          <p:cNvSpPr txBox="1"/>
          <p:nvPr>
            <p:ph type="title"/>
          </p:nvPr>
        </p:nvSpPr>
        <p:spPr>
          <a:xfrm>
            <a:off x="2589211" y="446087"/>
            <a:ext cx="3505200" cy="976313"/>
          </a:xfrm>
          <a:prstGeom prst="rect">
            <a:avLst/>
          </a:prstGeom>
          <a:noFill/>
          <a:ln>
            <a:noFill/>
          </a:ln>
        </p:spPr>
        <p:txBody>
          <a:bodyPr anchorCtr="0" anchor="b" bIns="45675" lIns="45675" spcFirstLastPara="1" rIns="45675" wrap="square" tIns="45675">
            <a:normAutofit/>
          </a:bodyPr>
          <a:lstStyle>
            <a:lvl1pPr lvl="0" algn="l">
              <a:lnSpc>
                <a:spcPct val="100000"/>
              </a:lnSpc>
              <a:spcBef>
                <a:spcPts val="0"/>
              </a:spcBef>
              <a:spcAft>
                <a:spcPts val="0"/>
              </a:spcAft>
              <a:buClr>
                <a:srgbClr val="262626"/>
              </a:buClr>
              <a:buSzPts val="2000"/>
              <a:buFont typeface="Century Gothic"/>
              <a:buNone/>
              <a:defRPr sz="2000"/>
            </a:lvl1pPr>
            <a:lvl2pPr lvl="1" algn="l">
              <a:lnSpc>
                <a:spcPct val="100000"/>
              </a:lnSpc>
              <a:spcBef>
                <a:spcPts val="0"/>
              </a:spcBef>
              <a:spcAft>
                <a:spcPts val="0"/>
              </a:spcAft>
              <a:buClr>
                <a:srgbClr val="262626"/>
              </a:buClr>
              <a:buSzPts val="1800"/>
              <a:buNone/>
              <a:defRPr/>
            </a:lvl2pPr>
            <a:lvl3pPr lvl="2" algn="l">
              <a:lnSpc>
                <a:spcPct val="100000"/>
              </a:lnSpc>
              <a:spcBef>
                <a:spcPts val="0"/>
              </a:spcBef>
              <a:spcAft>
                <a:spcPts val="0"/>
              </a:spcAft>
              <a:buClr>
                <a:srgbClr val="262626"/>
              </a:buClr>
              <a:buSzPts val="1800"/>
              <a:buNone/>
              <a:defRPr/>
            </a:lvl3pPr>
            <a:lvl4pPr lvl="3" algn="l">
              <a:lnSpc>
                <a:spcPct val="100000"/>
              </a:lnSpc>
              <a:spcBef>
                <a:spcPts val="0"/>
              </a:spcBef>
              <a:spcAft>
                <a:spcPts val="0"/>
              </a:spcAft>
              <a:buClr>
                <a:srgbClr val="262626"/>
              </a:buClr>
              <a:buSzPts val="1800"/>
              <a:buNone/>
              <a:defRPr/>
            </a:lvl4pPr>
            <a:lvl5pPr lvl="4" algn="l">
              <a:lnSpc>
                <a:spcPct val="100000"/>
              </a:lnSpc>
              <a:spcBef>
                <a:spcPts val="0"/>
              </a:spcBef>
              <a:spcAft>
                <a:spcPts val="0"/>
              </a:spcAft>
              <a:buClr>
                <a:srgbClr val="262626"/>
              </a:buClr>
              <a:buSzPts val="1800"/>
              <a:buNone/>
              <a:defRPr/>
            </a:lvl5pPr>
            <a:lvl6pPr lvl="5" algn="l">
              <a:lnSpc>
                <a:spcPct val="100000"/>
              </a:lnSpc>
              <a:spcBef>
                <a:spcPts val="0"/>
              </a:spcBef>
              <a:spcAft>
                <a:spcPts val="0"/>
              </a:spcAft>
              <a:buClr>
                <a:srgbClr val="262626"/>
              </a:buClr>
              <a:buSzPts val="1800"/>
              <a:buNone/>
              <a:defRPr/>
            </a:lvl6pPr>
            <a:lvl7pPr lvl="6" algn="l">
              <a:lnSpc>
                <a:spcPct val="100000"/>
              </a:lnSpc>
              <a:spcBef>
                <a:spcPts val="0"/>
              </a:spcBef>
              <a:spcAft>
                <a:spcPts val="0"/>
              </a:spcAft>
              <a:buClr>
                <a:srgbClr val="262626"/>
              </a:buClr>
              <a:buSzPts val="1800"/>
              <a:buNone/>
              <a:defRPr/>
            </a:lvl7pPr>
            <a:lvl8pPr lvl="7" algn="l">
              <a:lnSpc>
                <a:spcPct val="100000"/>
              </a:lnSpc>
              <a:spcBef>
                <a:spcPts val="0"/>
              </a:spcBef>
              <a:spcAft>
                <a:spcPts val="0"/>
              </a:spcAft>
              <a:buClr>
                <a:srgbClr val="262626"/>
              </a:buClr>
              <a:buSzPts val="1800"/>
              <a:buNone/>
              <a:defRPr/>
            </a:lvl8pPr>
            <a:lvl9pPr lvl="8" algn="l">
              <a:lnSpc>
                <a:spcPct val="100000"/>
              </a:lnSpc>
              <a:spcBef>
                <a:spcPts val="0"/>
              </a:spcBef>
              <a:spcAft>
                <a:spcPts val="0"/>
              </a:spcAft>
              <a:buClr>
                <a:srgbClr val="262626"/>
              </a:buClr>
              <a:buSzPts val="1800"/>
              <a:buNone/>
              <a:defRPr/>
            </a:lvl9pPr>
          </a:lstStyle>
          <a:p/>
        </p:txBody>
      </p:sp>
      <p:sp>
        <p:nvSpPr>
          <p:cNvPr id="78" name="Google Shape;78;p34"/>
          <p:cNvSpPr txBox="1"/>
          <p:nvPr>
            <p:ph idx="1" type="body"/>
          </p:nvPr>
        </p:nvSpPr>
        <p:spPr>
          <a:xfrm>
            <a:off x="6323012" y="446087"/>
            <a:ext cx="5181601" cy="5414964"/>
          </a:xfrm>
          <a:prstGeom prst="rect">
            <a:avLst/>
          </a:prstGeom>
          <a:noFill/>
          <a:ln>
            <a:noFill/>
          </a:ln>
        </p:spPr>
        <p:txBody>
          <a:bodyPr anchorCtr="0" anchor="ctr" bIns="45675" lIns="45675" spcFirstLastPara="1" rIns="45675" wrap="square" tIns="45675">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79" name="Google Shape;79;p34"/>
          <p:cNvSpPr txBox="1"/>
          <p:nvPr>
            <p:ph idx="2" type="body"/>
          </p:nvPr>
        </p:nvSpPr>
        <p:spPr>
          <a:xfrm>
            <a:off x="2589211" y="1598613"/>
            <a:ext cx="3505199" cy="4262436"/>
          </a:xfrm>
          <a:prstGeom prst="rect">
            <a:avLst/>
          </a:prstGeom>
          <a:noFill/>
          <a:ln>
            <a:noFill/>
          </a:ln>
        </p:spPr>
        <p:txBody>
          <a:bodyPr anchorCtr="0" anchor="t" bIns="45675" lIns="45675" spcFirstLastPara="1" rIns="45675" wrap="square" tIns="45675">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80" name="Google Shape;80;p34"/>
          <p:cNvSpPr/>
          <p:nvPr/>
        </p:nvSpPr>
        <p:spPr>
          <a:xfrm flipH="1" rot="10800000">
            <a:off x="-4189" y="714375"/>
            <a:ext cx="1595613" cy="507297"/>
          </a:xfrm>
          <a:custGeom>
            <a:rect b="b" l="l" r="r" t="t"/>
            <a:pathLst>
              <a:path extrusionOk="0" h="21600" w="21568">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4"/>
          <p:cNvSpPr txBox="1"/>
          <p:nvPr>
            <p:ph idx="12" type="sldNum"/>
          </p:nvPr>
        </p:nvSpPr>
        <p:spPr>
          <a:xfrm>
            <a:off x="925945" y="772244"/>
            <a:ext cx="385634" cy="396201"/>
          </a:xfrm>
          <a:prstGeom prst="rect">
            <a:avLst/>
          </a:prstGeom>
          <a:noFill/>
          <a:ln>
            <a:noFill/>
          </a:ln>
        </p:spPr>
        <p:txBody>
          <a:bodyPr anchorCtr="0" anchor="ctr" bIns="45675" lIns="45675" spcFirstLastPara="1" rIns="45675" wrap="square" tIns="45675">
            <a:spAutoFit/>
          </a:bodyPr>
          <a:lstStyle>
            <a:lvl1pPr indent="0" lvl="0"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1pPr>
            <a:lvl2pPr indent="0" lvl="1"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2pPr>
            <a:lvl3pPr indent="0" lvl="2"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3pPr>
            <a:lvl4pPr indent="0" lvl="3"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4pPr>
            <a:lvl5pPr indent="0" lvl="4"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5pPr>
            <a:lvl6pPr indent="0" lvl="5"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6pPr>
            <a:lvl7pPr indent="0" lvl="6"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7pPr>
            <a:lvl8pPr indent="0" lvl="7"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8pPr>
            <a:lvl9pPr indent="0" lvl="8" marL="0" algn="r">
              <a:lnSpc>
                <a:spcPct val="100000"/>
              </a:lnSpc>
              <a:spcBef>
                <a:spcPts val="0"/>
              </a:spcBef>
              <a:spcAft>
                <a:spcPts val="0"/>
              </a:spcAft>
              <a:buClr>
                <a:srgbClr val="FEFFFF"/>
              </a:buClr>
              <a:buSzPts val="2000"/>
              <a:buFont typeface="Century Gothic"/>
              <a:buNone/>
              <a:defRPr sz="2000">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50%" l="50%" r="50%" t="50%"/>
          </a:path>
          <a:tileRect/>
        </a:gradFill>
      </p:bgPr>
    </p:bg>
    <p:spTree>
      <p:nvGrpSpPr>
        <p:cNvPr id="5" name="Shape 5"/>
        <p:cNvGrpSpPr/>
        <p:nvPr/>
      </p:nvGrpSpPr>
      <p:grpSpPr>
        <a:xfrm>
          <a:off x="0" y="0"/>
          <a:ext cx="0" cy="0"/>
          <a:chOff x="0" y="0"/>
          <a:chExt cx="0" cy="0"/>
        </a:xfrm>
      </p:grpSpPr>
      <p:grpSp>
        <p:nvGrpSpPr>
          <p:cNvPr id="6" name="Google Shape;6;p25"/>
          <p:cNvGrpSpPr/>
          <p:nvPr/>
        </p:nvGrpSpPr>
        <p:grpSpPr>
          <a:xfrm>
            <a:off x="-1" y="228600"/>
            <a:ext cx="2851520" cy="6638630"/>
            <a:chOff x="-1" y="0"/>
            <a:chExt cx="2851518" cy="6638629"/>
          </a:xfrm>
        </p:grpSpPr>
        <p:sp>
          <p:nvSpPr>
            <p:cNvPr id="7" name="Google Shape;7;p25"/>
            <p:cNvSpPr/>
            <p:nvPr/>
          </p:nvSpPr>
          <p:spPr>
            <a:xfrm>
              <a:off x="-1" y="2346443"/>
              <a:ext cx="100643" cy="626217"/>
            </a:xfrm>
            <a:custGeom>
              <a:rect b="b" l="l" r="r" t="t"/>
              <a:pathLst>
                <a:path extrusionOk="0" h="21600" w="2160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25"/>
            <p:cNvSpPr/>
            <p:nvPr/>
          </p:nvSpPr>
          <p:spPr>
            <a:xfrm>
              <a:off x="128598" y="2927929"/>
              <a:ext cx="646718" cy="2322216"/>
            </a:xfrm>
            <a:custGeom>
              <a:rect b="b" l="l" r="r" t="t"/>
              <a:pathLst>
                <a:path extrusionOk="0" h="21600" w="2160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25"/>
            <p:cNvSpPr/>
            <p:nvPr/>
          </p:nvSpPr>
          <p:spPr>
            <a:xfrm>
              <a:off x="806998" y="5218460"/>
              <a:ext cx="609443" cy="1420167"/>
            </a:xfrm>
            <a:custGeom>
              <a:rect b="b" l="l" r="r" t="t"/>
              <a:pathLst>
                <a:path extrusionOk="0" h="21600" w="2160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5"/>
            <p:cNvSpPr/>
            <p:nvPr/>
          </p:nvSpPr>
          <p:spPr>
            <a:xfrm>
              <a:off x="959824" y="6275198"/>
              <a:ext cx="171465" cy="363431"/>
            </a:xfrm>
            <a:custGeom>
              <a:rect b="b" l="l" r="r" t="t"/>
              <a:pathLst>
                <a:path extrusionOk="0" h="21600" w="2160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5"/>
            <p:cNvSpPr/>
            <p:nvPr/>
          </p:nvSpPr>
          <p:spPr>
            <a:xfrm>
              <a:off x="100641" y="2972659"/>
              <a:ext cx="821909" cy="3328633"/>
            </a:xfrm>
            <a:custGeom>
              <a:rect b="b" l="l" r="r" t="t"/>
              <a:pathLst>
                <a:path extrusionOk="0" h="21600" w="2160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5"/>
            <p:cNvSpPr/>
            <p:nvPr/>
          </p:nvSpPr>
          <p:spPr>
            <a:xfrm>
              <a:off x="26126" y="0"/>
              <a:ext cx="102473" cy="2927930"/>
            </a:xfrm>
            <a:custGeom>
              <a:rect b="b" l="l" r="r" t="t"/>
              <a:pathLst>
                <a:path extrusionOk="0" h="21600" w="20835">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5"/>
            <p:cNvSpPr/>
            <p:nvPr/>
          </p:nvSpPr>
          <p:spPr>
            <a:xfrm>
              <a:off x="78276" y="2715463"/>
              <a:ext cx="78278" cy="493892"/>
            </a:xfrm>
            <a:custGeom>
              <a:rect b="b" l="l" r="r" t="t"/>
              <a:pathLst>
                <a:path extrusionOk="0" h="21600" w="2160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5"/>
            <p:cNvSpPr/>
            <p:nvPr/>
          </p:nvSpPr>
          <p:spPr>
            <a:xfrm>
              <a:off x="769723" y="5250144"/>
              <a:ext cx="190102" cy="1025055"/>
            </a:xfrm>
            <a:custGeom>
              <a:rect b="b" l="l" r="r" t="t"/>
              <a:pathLst>
                <a:path extrusionOk="0" h="21600" w="2160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5"/>
            <p:cNvSpPr/>
            <p:nvPr/>
          </p:nvSpPr>
          <p:spPr>
            <a:xfrm>
              <a:off x="775314" y="1170426"/>
              <a:ext cx="2076203" cy="4048035"/>
            </a:xfrm>
            <a:custGeom>
              <a:rect b="b" l="l" r="r" t="t"/>
              <a:pathLst>
                <a:path extrusionOk="0" h="21600" w="2160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922549" y="6301291"/>
              <a:ext cx="162147" cy="337338"/>
            </a:xfrm>
            <a:custGeom>
              <a:rect b="b" l="l" r="r" t="t"/>
              <a:pathLst>
                <a:path extrusionOk="0" h="21600" w="2160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769723" y="5130865"/>
              <a:ext cx="37276" cy="221786"/>
            </a:xfrm>
            <a:custGeom>
              <a:rect b="b" l="l" r="r" t="t"/>
              <a:pathLst>
                <a:path extrusionOk="0" h="21600" w="2160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5"/>
            <p:cNvSpPr/>
            <p:nvPr/>
          </p:nvSpPr>
          <p:spPr>
            <a:xfrm>
              <a:off x="849863" y="6016139"/>
              <a:ext cx="238559" cy="622488"/>
            </a:xfrm>
            <a:custGeom>
              <a:rect b="b" l="l" r="r" t="t"/>
              <a:pathLst>
                <a:path extrusionOk="0" h="21600" w="2160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 name="Google Shape;19;p25"/>
          <p:cNvGrpSpPr/>
          <p:nvPr/>
        </p:nvGrpSpPr>
        <p:grpSpPr>
          <a:xfrm>
            <a:off x="27222" y="-787"/>
            <a:ext cx="2356675" cy="6854042"/>
            <a:chOff x="0" y="-1"/>
            <a:chExt cx="2356674" cy="6854041"/>
          </a:xfrm>
        </p:grpSpPr>
        <p:sp>
          <p:nvSpPr>
            <p:cNvPr id="20" name="Google Shape;20;p25"/>
            <p:cNvSpPr/>
            <p:nvPr/>
          </p:nvSpPr>
          <p:spPr>
            <a:xfrm>
              <a:off x="0" y="-1"/>
              <a:ext cx="494327" cy="4401046"/>
            </a:xfrm>
            <a:custGeom>
              <a:rect b="b" l="l" r="r" t="t"/>
              <a:pathLst>
                <a:path extrusionOk="0" h="21600" w="2160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5"/>
            <p:cNvSpPr/>
            <p:nvPr/>
          </p:nvSpPr>
          <p:spPr>
            <a:xfrm>
              <a:off x="523067" y="4317258"/>
              <a:ext cx="423436" cy="1580699"/>
            </a:xfrm>
            <a:custGeom>
              <a:rect b="b" l="l" r="r" t="t"/>
              <a:pathLst>
                <a:path extrusionOk="0" h="21600" w="2160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5"/>
            <p:cNvSpPr/>
            <p:nvPr/>
          </p:nvSpPr>
          <p:spPr>
            <a:xfrm>
              <a:off x="979074" y="5863468"/>
              <a:ext cx="431100" cy="990572"/>
            </a:xfrm>
            <a:custGeom>
              <a:rect b="b" l="l" r="r" t="t"/>
              <a:pathLst>
                <a:path extrusionOk="0" h="21600" w="2160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5"/>
            <p:cNvSpPr/>
            <p:nvPr/>
          </p:nvSpPr>
          <p:spPr>
            <a:xfrm>
              <a:off x="494326" y="4365158"/>
              <a:ext cx="551808" cy="2235970"/>
            </a:xfrm>
            <a:custGeom>
              <a:rect b="b" l="l" r="r" t="t"/>
              <a:pathLst>
                <a:path extrusionOk="0" h="21600" w="2160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5"/>
            <p:cNvSpPr/>
            <p:nvPr/>
          </p:nvSpPr>
          <p:spPr>
            <a:xfrm>
              <a:off x="444311" y="1289983"/>
              <a:ext cx="170725" cy="3027276"/>
            </a:xfrm>
            <a:custGeom>
              <a:rect b="b" l="l" r="r" t="t"/>
              <a:pathLst>
                <a:path extrusionOk="0" h="21600" w="2115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5"/>
            <p:cNvSpPr/>
            <p:nvPr/>
          </p:nvSpPr>
          <p:spPr>
            <a:xfrm>
              <a:off x="1084453" y="6572386"/>
              <a:ext cx="134120" cy="281654"/>
            </a:xfrm>
            <a:custGeom>
              <a:rect b="b" l="l" r="r" t="t"/>
              <a:pathLst>
                <a:path extrusionOk="0" h="21600" w="2160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5"/>
            <p:cNvSpPr/>
            <p:nvPr/>
          </p:nvSpPr>
          <p:spPr>
            <a:xfrm>
              <a:off x="475166" y="4108415"/>
              <a:ext cx="82390" cy="511573"/>
            </a:xfrm>
            <a:custGeom>
              <a:rect b="b" l="l" r="r" t="t"/>
              <a:pathLst>
                <a:path extrusionOk="0" h="21600" w="2160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5"/>
            <p:cNvSpPr/>
            <p:nvPr/>
          </p:nvSpPr>
          <p:spPr>
            <a:xfrm>
              <a:off x="946501" y="3146585"/>
              <a:ext cx="1410173" cy="2716884"/>
            </a:xfrm>
            <a:custGeom>
              <a:rect b="b" l="l" r="r" t="t"/>
              <a:pathLst>
                <a:path extrusionOk="0" h="21600" w="2160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5"/>
            <p:cNvSpPr/>
            <p:nvPr/>
          </p:nvSpPr>
          <p:spPr>
            <a:xfrm>
              <a:off x="1046133" y="6601126"/>
              <a:ext cx="120709" cy="252912"/>
            </a:xfrm>
            <a:custGeom>
              <a:rect b="b" l="l" r="r" t="t"/>
              <a:pathLst>
                <a:path extrusionOk="0" h="21600" w="2160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5"/>
            <p:cNvSpPr/>
            <p:nvPr/>
          </p:nvSpPr>
          <p:spPr>
            <a:xfrm>
              <a:off x="946501" y="5897956"/>
              <a:ext cx="137953" cy="674432"/>
            </a:xfrm>
            <a:custGeom>
              <a:rect b="b" l="l" r="r" t="t"/>
              <a:pathLst>
                <a:path extrusionOk="0" h="21600" w="2160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5"/>
            <p:cNvSpPr/>
            <p:nvPr/>
          </p:nvSpPr>
          <p:spPr>
            <a:xfrm>
              <a:off x="946501" y="5773415"/>
              <a:ext cx="38321" cy="228006"/>
            </a:xfrm>
            <a:custGeom>
              <a:rect b="b" l="l" r="r" t="t"/>
              <a:pathLst>
                <a:path extrusionOk="0" h="21600" w="2160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5"/>
            <p:cNvSpPr/>
            <p:nvPr/>
          </p:nvSpPr>
          <p:spPr>
            <a:xfrm>
              <a:off x="979074" y="6323307"/>
              <a:ext cx="210760" cy="530733"/>
            </a:xfrm>
            <a:custGeom>
              <a:rect b="b" l="l" r="r" t="t"/>
              <a:pathLst>
                <a:path extrusionOk="0" h="21600" w="2160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 name="Google Shape;32;p25"/>
          <p:cNvSpPr/>
          <p:nvPr/>
        </p:nvSpPr>
        <p:spPr>
          <a:xfrm>
            <a:off x="-1" y="0"/>
            <a:ext cx="182882" cy="6858000"/>
          </a:xfrm>
          <a:prstGeom prst="rect">
            <a:avLst/>
          </a:prstGeom>
          <a:solidFill>
            <a:srgbClr val="766F5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5"/>
          <p:cNvSpPr txBox="1"/>
          <p:nvPr>
            <p:ph type="title"/>
          </p:nvPr>
        </p:nvSpPr>
        <p:spPr>
          <a:xfrm>
            <a:off x="415600" y="593366"/>
            <a:ext cx="11360801" cy="763601"/>
          </a:xfrm>
          <a:prstGeom prst="rect">
            <a:avLst/>
          </a:prstGeom>
          <a:noFill/>
          <a:ln>
            <a:noFill/>
          </a:ln>
        </p:spPr>
        <p:txBody>
          <a:bodyPr anchorCtr="0" anchor="t" bIns="91400" lIns="91400" spcFirstLastPara="1" rIns="91400" wrap="square" tIns="91400">
            <a:normAutofit/>
          </a:bodyPr>
          <a:lstStyle>
            <a:lvl1pPr lvl="0"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9pPr>
          </a:lstStyle>
          <a:p/>
        </p:txBody>
      </p:sp>
      <p:sp>
        <p:nvSpPr>
          <p:cNvPr id="34" name="Google Shape;34;p25"/>
          <p:cNvSpPr txBox="1"/>
          <p:nvPr>
            <p:ph idx="1" type="body"/>
          </p:nvPr>
        </p:nvSpPr>
        <p:spPr>
          <a:xfrm>
            <a:off x="415600" y="1536633"/>
            <a:ext cx="11360801" cy="4555200"/>
          </a:xfrm>
          <a:prstGeom prst="rect">
            <a:avLst/>
          </a:prstGeom>
          <a:noFill/>
          <a:ln>
            <a:noFill/>
          </a:ln>
        </p:spPr>
        <p:txBody>
          <a:bodyPr anchorCtr="0" anchor="t" bIns="91400" lIns="91400" spcFirstLastPara="1" rIns="91400" wrap="square" tIns="91400">
            <a:normAutofit/>
          </a:bodyPr>
          <a:lstStyle>
            <a:lvl1pPr indent="-342900" lvl="0" marL="45720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1pPr>
            <a:lvl2pPr indent="-342900" lvl="1" marL="91440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2pPr>
            <a:lvl3pPr indent="-342900" lvl="2" marL="137160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3pPr>
            <a:lvl4pPr indent="-342900" lvl="3" marL="182880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4pPr>
            <a:lvl5pPr indent="-342900" lvl="4" marL="228600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5pPr>
            <a:lvl6pPr indent="-342900" lvl="5" marL="274320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6pPr>
            <a:lvl7pPr indent="-342900" lvl="6" marL="320040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7pPr>
            <a:lvl8pPr indent="-342900" lvl="7" marL="365760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8pPr>
            <a:lvl9pPr indent="-342900" lvl="8" marL="4114800" marR="0" rtl="0" algn="l">
              <a:lnSpc>
                <a:spcPct val="100000"/>
              </a:lnSpc>
              <a:spcBef>
                <a:spcPts val="0"/>
              </a:spcBef>
              <a:spcAft>
                <a:spcPts val="0"/>
              </a:spcAft>
              <a:buClr>
                <a:schemeClr val="accent1"/>
              </a:buClr>
              <a:buSzPts val="1800"/>
              <a:buFont typeface="Helvetica Neue"/>
              <a:buChar char="■"/>
              <a:defRPr b="0" i="0" sz="1800" u="none" cap="none" strike="noStrike">
                <a:solidFill>
                  <a:srgbClr val="3F3F3F"/>
                </a:solidFill>
                <a:latin typeface="Century Gothic"/>
                <a:ea typeface="Century Gothic"/>
                <a:cs typeface="Century Gothic"/>
                <a:sym typeface="Century Gothic"/>
              </a:defRPr>
            </a:lvl9pPr>
          </a:lstStyle>
          <a:p/>
        </p:txBody>
      </p:sp>
      <p:sp>
        <p:nvSpPr>
          <p:cNvPr id="35" name="Google Shape;35;p25"/>
          <p:cNvSpPr txBox="1"/>
          <p:nvPr>
            <p:ph idx="12" type="sldNum"/>
          </p:nvPr>
        </p:nvSpPr>
        <p:spPr>
          <a:xfrm>
            <a:off x="11551128" y="6236197"/>
            <a:ext cx="477084" cy="487651"/>
          </a:xfrm>
          <a:prstGeom prst="rect">
            <a:avLst/>
          </a:prstGeom>
          <a:noFill/>
          <a:ln>
            <a:noFill/>
          </a:ln>
        </p:spPr>
        <p:txBody>
          <a:bodyPr anchorCtr="0" anchor="ctr" bIns="91400" lIns="91400" spcFirstLastPara="1" rIns="91400" wrap="square" tIns="91400">
            <a:spAutoFit/>
          </a:bodyPr>
          <a:lstStyle>
            <a:lvl1pPr indent="0" lvl="0" marL="0" marR="0" rtl="0" algn="r">
              <a:lnSpc>
                <a:spcPct val="100000"/>
              </a:lnSpc>
              <a:spcBef>
                <a:spcPts val="0"/>
              </a:spcBef>
              <a:spcAft>
                <a:spcPts val="0"/>
              </a:spcAft>
              <a:buClr>
                <a:srgbClr val="FEFFFF"/>
              </a:buClr>
              <a:buSzPts val="2000"/>
              <a:buFont typeface="Century Gothic"/>
              <a:buNone/>
              <a:defRPr b="0" i="0" sz="2000" u="none" cap="none" strike="noStrike">
                <a:solidFill>
                  <a:srgbClr val="FEFFF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FEFFFF"/>
              </a:buClr>
              <a:buSzPts val="2000"/>
              <a:buFont typeface="Century Gothic"/>
              <a:buNone/>
              <a:defRPr b="0" i="0" sz="2000" u="none" cap="none" strike="noStrike">
                <a:solidFill>
                  <a:srgbClr val="FEFFF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FEFFFF"/>
              </a:buClr>
              <a:buSzPts val="2000"/>
              <a:buFont typeface="Century Gothic"/>
              <a:buNone/>
              <a:defRPr b="0" i="0" sz="2000" u="none" cap="none" strike="noStrike">
                <a:solidFill>
                  <a:srgbClr val="FEFFF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FEFFFF"/>
              </a:buClr>
              <a:buSzPts val="2000"/>
              <a:buFont typeface="Century Gothic"/>
              <a:buNone/>
              <a:defRPr b="0" i="0" sz="2000" u="none" cap="none" strike="noStrike">
                <a:solidFill>
                  <a:srgbClr val="FEFFF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FEFFFF"/>
              </a:buClr>
              <a:buSzPts val="2000"/>
              <a:buFont typeface="Century Gothic"/>
              <a:buNone/>
              <a:defRPr b="0" i="0" sz="2000" u="none" cap="none" strike="noStrike">
                <a:solidFill>
                  <a:srgbClr val="FEFFF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FEFFFF"/>
              </a:buClr>
              <a:buSzPts val="2000"/>
              <a:buFont typeface="Century Gothic"/>
              <a:buNone/>
              <a:defRPr b="0" i="0" sz="2000" u="none" cap="none" strike="noStrike">
                <a:solidFill>
                  <a:srgbClr val="FEFFF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FEFFFF"/>
              </a:buClr>
              <a:buSzPts val="2000"/>
              <a:buFont typeface="Century Gothic"/>
              <a:buNone/>
              <a:defRPr b="0" i="0" sz="2000" u="none" cap="none" strike="noStrike">
                <a:solidFill>
                  <a:srgbClr val="FEFFF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FEFFFF"/>
              </a:buClr>
              <a:buSzPts val="2000"/>
              <a:buFont typeface="Century Gothic"/>
              <a:buNone/>
              <a:defRPr b="0" i="0" sz="2000" u="none" cap="none" strike="noStrike">
                <a:solidFill>
                  <a:srgbClr val="FEFFF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FEFFFF"/>
              </a:buClr>
              <a:buSzPts val="2000"/>
              <a:buFont typeface="Century Gothic"/>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trac.syr.edu/phptools/immigration/court_backlog/" TargetMode="External"/><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thehill.com/blogs/blog-briefing-room/news/397382-migrant-women-describe-being-sexually-assaulted-in-ice" TargetMode="External"/><Relationship Id="rId4" Type="http://schemas.openxmlformats.org/officeDocument/2006/relationships/hyperlink" Target="https://www.nytimes.com/2019/02/27/us/immigrant-children-sexual-abus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hyperlink" Target="https://www.unhcr.org/en-us/1951-refugee-convention.html" TargetMode="External"/><Relationship Id="rId6" Type="http://schemas.openxmlformats.org/officeDocument/2006/relationships/hyperlink" Target="https://www.unhcr.org/en-us/publications/legal/50ae46309/guidelines-international-protection-8-child-asylum-claims-under-articles.html" TargetMode="External"/><Relationship Id="rId7" Type="http://schemas.openxmlformats.org/officeDocument/2006/relationships/image" Target="../media/image19.png"/><Relationship Id="rId8" Type="http://schemas.openxmlformats.org/officeDocument/2006/relationships/hyperlink" Target="https://www.unhcr.org/3d58ddef4.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s://www.unhcr.org/en-us/children-on-the-run.html" TargetMode="External"/><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www.lawfareblog.com/whos-really-crossing-us-border-and-why-theyre-com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hyperlink" Target="https://files.constantcontact.com/3bc4a8f7001/247bf458-828a-4e1c-b249-bfcdd5a2b077.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txBox="1"/>
          <p:nvPr>
            <p:ph idx="4294967295" type="ctrTitle"/>
          </p:nvPr>
        </p:nvSpPr>
        <p:spPr>
          <a:xfrm>
            <a:off x="1347108" y="869116"/>
            <a:ext cx="9702267" cy="2387601"/>
          </a:xfrm>
          <a:prstGeom prst="rect">
            <a:avLst/>
          </a:prstGeom>
          <a:noFill/>
          <a:ln>
            <a:noFill/>
          </a:ln>
        </p:spPr>
        <p:txBody>
          <a:bodyPr anchorCtr="0" anchor="b" bIns="45675" lIns="45675" spcFirstLastPara="1" rIns="45675" wrap="square" tIns="45675">
            <a:normAutofit/>
          </a:bodyPr>
          <a:lstStyle/>
          <a:p>
            <a:pPr indent="0" lvl="0" marL="0" marR="0" rtl="0" algn="l">
              <a:lnSpc>
                <a:spcPct val="100000"/>
              </a:lnSpc>
              <a:spcBef>
                <a:spcPts val="0"/>
              </a:spcBef>
              <a:spcAft>
                <a:spcPts val="0"/>
              </a:spcAft>
              <a:buClr>
                <a:srgbClr val="262626"/>
              </a:buClr>
              <a:buSzPts val="4416"/>
              <a:buFont typeface="Century Gothic"/>
              <a:buNone/>
            </a:pPr>
            <a:r>
              <a:rPr b="0" i="1" lang="en-US" sz="4416" u="none" cap="none" strike="noStrike">
                <a:solidFill>
                  <a:srgbClr val="262626"/>
                </a:solidFill>
                <a:latin typeface="Century Gothic"/>
                <a:ea typeface="Century Gothic"/>
                <a:cs typeface="Century Gothic"/>
                <a:sym typeface="Century Gothic"/>
              </a:rPr>
              <a:t>The Impact of COVID-19 Pandemic on Immigrant and Refugees Globally and in the United States</a:t>
            </a:r>
            <a:endParaRPr/>
          </a:p>
        </p:txBody>
      </p:sp>
      <p:sp>
        <p:nvSpPr>
          <p:cNvPr id="135" name="Google Shape;135;p1"/>
          <p:cNvSpPr txBox="1"/>
          <p:nvPr>
            <p:ph idx="4294967295" type="subTitle"/>
          </p:nvPr>
        </p:nvSpPr>
        <p:spPr>
          <a:xfrm>
            <a:off x="2181146" y="3361824"/>
            <a:ext cx="8868228" cy="2995434"/>
          </a:xfrm>
          <a:prstGeom prst="rect">
            <a:avLst/>
          </a:prstGeom>
          <a:noFill/>
          <a:ln>
            <a:noFill/>
          </a:ln>
        </p:spPr>
        <p:txBody>
          <a:bodyPr anchorCtr="0" anchor="t" bIns="45675" lIns="45675" spcFirstLastPara="1" rIns="45675" wrap="square" tIns="45675">
            <a:normAutofit/>
          </a:bodyPr>
          <a:lstStyle/>
          <a:p>
            <a:pPr indent="0" lvl="0" marL="0" marR="0" rtl="0" algn="ctr">
              <a:lnSpc>
                <a:spcPct val="100000"/>
              </a:lnSpc>
              <a:spcBef>
                <a:spcPts val="0"/>
              </a:spcBef>
              <a:spcAft>
                <a:spcPts val="0"/>
              </a:spcAft>
              <a:buClr>
                <a:srgbClr val="595959"/>
              </a:buClr>
              <a:buSzPts val="2400"/>
              <a:buFont typeface="Helvetica Neue"/>
              <a:buNone/>
            </a:pPr>
            <a:r>
              <a:rPr b="0" i="0" lang="en-US" sz="2400" u="none" cap="none" strike="noStrike">
                <a:solidFill>
                  <a:srgbClr val="595959"/>
                </a:solidFill>
                <a:latin typeface="Century Gothic"/>
                <a:ea typeface="Century Gothic"/>
                <a:cs typeface="Century Gothic"/>
                <a:sym typeface="Century Gothic"/>
              </a:rPr>
              <a:t>Carmen Monico, MS, MSW, PhD, Associate Professor</a:t>
            </a:r>
            <a:endParaRPr/>
          </a:p>
          <a:p>
            <a:pPr indent="0" lvl="0" marL="0" marR="0" rtl="0" algn="ctr">
              <a:lnSpc>
                <a:spcPct val="100000"/>
              </a:lnSpc>
              <a:spcBef>
                <a:spcPts val="0"/>
              </a:spcBef>
              <a:spcAft>
                <a:spcPts val="0"/>
              </a:spcAft>
              <a:buClr>
                <a:srgbClr val="595959"/>
              </a:buClr>
              <a:buSzPts val="2400"/>
              <a:buFont typeface="Helvetica Neue"/>
              <a:buNone/>
            </a:pPr>
            <a:r>
              <a:rPr b="0" i="0" lang="en-US" sz="2400" u="none" cap="none" strike="noStrike">
                <a:solidFill>
                  <a:srgbClr val="595959"/>
                </a:solidFill>
                <a:latin typeface="Century Gothic"/>
                <a:ea typeface="Century Gothic"/>
                <a:cs typeface="Century Gothic"/>
                <a:sym typeface="Century Gothic"/>
              </a:rPr>
              <a:t>Jovani Mendez-Sandoval, BSBA student</a:t>
            </a:r>
            <a:endParaRPr/>
          </a:p>
          <a:p>
            <a:pPr indent="0" lvl="0" marL="0" marR="0" rtl="0" algn="ctr">
              <a:lnSpc>
                <a:spcPct val="100000"/>
              </a:lnSpc>
              <a:spcBef>
                <a:spcPts val="0"/>
              </a:spcBef>
              <a:spcAft>
                <a:spcPts val="0"/>
              </a:spcAft>
              <a:buClr>
                <a:srgbClr val="595959"/>
              </a:buClr>
              <a:buSzPts val="2400"/>
              <a:buFont typeface="Helvetica Neue"/>
              <a:buNone/>
            </a:pPr>
            <a:r>
              <a:rPr b="0" i="0" lang="en-US" sz="2400" u="none" cap="none" strike="noStrike">
                <a:solidFill>
                  <a:srgbClr val="595959"/>
                </a:solidFill>
                <a:latin typeface="Century Gothic"/>
                <a:ea typeface="Century Gothic"/>
                <a:cs typeface="Century Gothic"/>
                <a:sym typeface="Century Gothic"/>
              </a:rPr>
              <a:t>Neema Olagbemiro, MPH, PhD student</a:t>
            </a:r>
            <a:endParaRPr/>
          </a:p>
          <a:p>
            <a:pPr indent="0" lvl="0" marL="0" marR="0" rtl="0" algn="ctr">
              <a:lnSpc>
                <a:spcPct val="100000"/>
              </a:lnSpc>
              <a:spcBef>
                <a:spcPts val="0"/>
              </a:spcBef>
              <a:spcAft>
                <a:spcPts val="0"/>
              </a:spcAft>
              <a:buClr>
                <a:srgbClr val="595959"/>
              </a:buClr>
              <a:buSzPts val="2400"/>
              <a:buFont typeface="Helvetica Neue"/>
              <a:buNone/>
            </a:pPr>
            <a:r>
              <a:rPr b="0" i="0" lang="en-US" sz="2400" u="none" cap="none" strike="noStrike">
                <a:solidFill>
                  <a:srgbClr val="595959"/>
                </a:solidFill>
                <a:latin typeface="Century Gothic"/>
                <a:ea typeface="Century Gothic"/>
                <a:cs typeface="Century Gothic"/>
                <a:sym typeface="Century Gothic"/>
              </a:rPr>
              <a:t>Moderator: Miguel Rojas Sotelo, Duke University</a:t>
            </a:r>
            <a:endParaRPr/>
          </a:p>
          <a:p>
            <a:pPr indent="0" lvl="0" marL="0" marR="0" rtl="0" algn="ctr">
              <a:lnSpc>
                <a:spcPct val="100000"/>
              </a:lnSpc>
              <a:spcBef>
                <a:spcPts val="0"/>
              </a:spcBef>
              <a:spcAft>
                <a:spcPts val="0"/>
              </a:spcAft>
              <a:buClr>
                <a:srgbClr val="595959"/>
              </a:buClr>
              <a:buSzPts val="2400"/>
              <a:buFont typeface="Helvetica Neue"/>
              <a:buNone/>
            </a:pPr>
            <a:r>
              <a:t/>
            </a:r>
            <a:endParaRPr b="0" i="0" sz="2400" u="none" cap="none" strike="noStrike">
              <a:solidFill>
                <a:srgbClr val="595959"/>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595959"/>
              </a:buClr>
              <a:buSzPts val="2400"/>
              <a:buFont typeface="Helvetica Neue"/>
              <a:buNone/>
            </a:pPr>
            <a:r>
              <a:rPr b="1" i="0" lang="en-US" sz="2400" u="none" cap="none" strike="noStrike">
                <a:solidFill>
                  <a:srgbClr val="595959"/>
                </a:solidFill>
                <a:latin typeface="Century Gothic"/>
                <a:ea typeface="Century Gothic"/>
                <a:cs typeface="Century Gothic"/>
                <a:sym typeface="Century Gothic"/>
              </a:rPr>
              <a:t>NC Conference on Latin American Studies 2021</a:t>
            </a:r>
            <a:endParaRPr/>
          </a:p>
          <a:p>
            <a:pPr indent="0" lvl="0" marL="0" marR="0" rtl="0" algn="ctr">
              <a:lnSpc>
                <a:spcPct val="100000"/>
              </a:lnSpc>
              <a:spcBef>
                <a:spcPts val="0"/>
              </a:spcBef>
              <a:spcAft>
                <a:spcPts val="0"/>
              </a:spcAft>
              <a:buClr>
                <a:srgbClr val="595959"/>
              </a:buClr>
              <a:buSzPts val="2400"/>
              <a:buFont typeface="Helvetica Neue"/>
              <a:buNone/>
            </a:pPr>
            <a:r>
              <a:rPr b="1" i="0" lang="en-US" sz="2400" u="none" cap="none" strike="noStrike">
                <a:solidFill>
                  <a:srgbClr val="595959"/>
                </a:solidFill>
                <a:latin typeface="Century Gothic"/>
                <a:ea typeface="Century Gothic"/>
                <a:cs typeface="Century Gothic"/>
                <a:sym typeface="Century Gothic"/>
              </a:rPr>
              <a:t>February 20,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Google Shape;241;p9" id="194" name="Google Shape;194;p10"/>
          <p:cNvPicPr preferRelativeResize="0"/>
          <p:nvPr/>
        </p:nvPicPr>
        <p:blipFill rotWithShape="1">
          <a:blip r:embed="rId3">
            <a:alphaModFix/>
          </a:blip>
          <a:srcRect b="0" l="0" r="0" t="0"/>
          <a:stretch/>
        </p:blipFill>
        <p:spPr>
          <a:xfrm>
            <a:off x="7386638" y="235207"/>
            <a:ext cx="4512251" cy="6335484"/>
          </a:xfrm>
          <a:prstGeom prst="rect">
            <a:avLst/>
          </a:prstGeom>
          <a:noFill/>
          <a:ln>
            <a:noFill/>
          </a:ln>
        </p:spPr>
      </p:pic>
      <p:sp>
        <p:nvSpPr>
          <p:cNvPr id="195" name="Google Shape;195;p10"/>
          <p:cNvSpPr txBox="1"/>
          <p:nvPr/>
        </p:nvSpPr>
        <p:spPr>
          <a:xfrm>
            <a:off x="287149" y="6486375"/>
            <a:ext cx="13511702" cy="256501"/>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Source: Transactional Records Access Clearinghouse (TRAC), (2019, June). Immigration court backlogs.</a:t>
            </a:r>
            <a:r>
              <a:rPr b="0" i="1" lang="en-US" sz="1100" u="none" cap="none" strike="noStrike">
                <a:solidFill>
                  <a:srgbClr val="000000"/>
                </a:solidFill>
                <a:latin typeface="Century Gothic"/>
                <a:ea typeface="Century Gothic"/>
                <a:cs typeface="Century Gothic"/>
                <a:sym typeface="Century Gothic"/>
              </a:rPr>
              <a:t> Syracuse University</a:t>
            </a:r>
            <a:r>
              <a:rPr b="0" i="0" lang="en-US" sz="1100" u="none" cap="none" strike="noStrike">
                <a:solidFill>
                  <a:srgbClr val="000000"/>
                </a:solidFill>
                <a:latin typeface="Century Gothic"/>
                <a:ea typeface="Century Gothic"/>
                <a:cs typeface="Century Gothic"/>
                <a:sym typeface="Century Gothic"/>
              </a:rPr>
              <a:t>. Retrieved from </a:t>
            </a:r>
            <a:r>
              <a:rPr b="0" i="0" lang="en-US" sz="1100" u="sng" cap="none" strike="noStrike">
                <a:solidFill>
                  <a:srgbClr val="FB4A18"/>
                </a:solidFill>
                <a:latin typeface="Century Gothic"/>
                <a:ea typeface="Century Gothic"/>
                <a:cs typeface="Century Gothic"/>
                <a:sym typeface="Century Gothic"/>
                <a:hlinkClick r:id="rId4">
                  <a:extLst>
                    <a:ext uri="{A12FA001-AC4F-418D-AE19-62706E023703}">
                      <ahyp:hlinkClr val="tx"/>
                    </a:ext>
                  </a:extLst>
                </a:hlinkClick>
              </a:rPr>
              <a:t>https://trac.syr.edu/phptools/immigration/court_backlog/</a:t>
            </a:r>
            <a:r>
              <a:rPr b="0" i="0" lang="en-US" sz="1100" u="none" cap="none" strike="noStrike">
                <a:solidFill>
                  <a:srgbClr val="000000"/>
                </a:solidFill>
                <a:latin typeface="Century Gothic"/>
                <a:ea typeface="Century Gothic"/>
                <a:cs typeface="Century Gothic"/>
                <a:sym typeface="Century Gothic"/>
              </a:rPr>
              <a:t> </a:t>
            </a:r>
            <a:endParaRPr/>
          </a:p>
        </p:txBody>
      </p:sp>
      <p:pic>
        <p:nvPicPr>
          <p:cNvPr descr="Google Shape;243;p9" id="196" name="Google Shape;196;p10"/>
          <p:cNvPicPr preferRelativeResize="0"/>
          <p:nvPr/>
        </p:nvPicPr>
        <p:blipFill rotWithShape="1">
          <a:blip r:embed="rId5">
            <a:alphaModFix/>
          </a:blip>
          <a:srcRect b="0" l="0" r="0" t="0"/>
          <a:stretch/>
        </p:blipFill>
        <p:spPr>
          <a:xfrm>
            <a:off x="1528762" y="235207"/>
            <a:ext cx="5857876" cy="58264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txBox="1"/>
          <p:nvPr>
            <p:ph type="title"/>
          </p:nvPr>
        </p:nvSpPr>
        <p:spPr>
          <a:xfrm>
            <a:off x="328625" y="151725"/>
            <a:ext cx="11863500" cy="1137300"/>
          </a:xfrm>
          <a:prstGeom prst="rect">
            <a:avLst/>
          </a:prstGeom>
          <a:noFill/>
          <a:ln>
            <a:noFill/>
          </a:ln>
        </p:spPr>
        <p:txBody>
          <a:bodyPr anchorCtr="0" anchor="t" bIns="121875" lIns="121875" spcFirstLastPara="1" rIns="121875" wrap="square" tIns="121875">
            <a:normAutofit/>
          </a:bodyPr>
          <a:lstStyle/>
          <a:p>
            <a:pPr indent="0" lvl="0" marL="0" marR="0" rtl="0" algn="ctr">
              <a:lnSpc>
                <a:spcPct val="115000"/>
              </a:lnSpc>
              <a:spcBef>
                <a:spcPts val="0"/>
              </a:spcBef>
              <a:spcAft>
                <a:spcPts val="0"/>
              </a:spcAft>
              <a:buClr>
                <a:srgbClr val="262626"/>
              </a:buClr>
              <a:buSzPts val="2790"/>
              <a:buFont typeface="Raleway"/>
              <a:buNone/>
            </a:pPr>
            <a:r>
              <a:rPr b="1" lang="en-US" sz="2790">
                <a:latin typeface="Raleway"/>
                <a:ea typeface="Raleway"/>
                <a:cs typeface="Raleway"/>
                <a:sym typeface="Raleway"/>
              </a:rPr>
              <a:t>Evolution of child-family separation during Obama’s &amp; Trump’s Administration - What comes next with Biden-Harris? </a:t>
            </a:r>
            <a:endParaRPr/>
          </a:p>
        </p:txBody>
      </p:sp>
      <p:sp>
        <p:nvSpPr>
          <p:cNvPr id="202" name="Google Shape;202;p11"/>
          <p:cNvSpPr txBox="1"/>
          <p:nvPr/>
        </p:nvSpPr>
        <p:spPr>
          <a:xfrm>
            <a:off x="235700" y="6296825"/>
            <a:ext cx="11775600" cy="383501"/>
          </a:xfrm>
          <a:prstGeom prst="rect">
            <a:avLst/>
          </a:prstGeom>
          <a:noFill/>
          <a:ln>
            <a:noFill/>
          </a:ln>
        </p:spPr>
        <p:txBody>
          <a:bodyPr anchorCtr="0" anchor="ctr"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900"/>
              <a:buFont typeface="Century Gothic"/>
              <a:buNone/>
            </a:pPr>
            <a:r>
              <a:rPr b="0" i="0" lang="en-US" sz="900" u="none" cap="none" strike="noStrike">
                <a:solidFill>
                  <a:srgbClr val="000000"/>
                </a:solidFill>
                <a:latin typeface="Century Gothic"/>
                <a:ea typeface="Century Gothic"/>
                <a:cs typeface="Century Gothic"/>
                <a:sym typeface="Century Gothic"/>
              </a:rPr>
              <a:t>Source: The New York Times. Trump retreats on separating families, but thousands may remain apart. https://www.nytimes.com/2018/06/20/us/politics/trump-immigration-children-executive-order.html</a:t>
            </a:r>
            <a:endParaRPr/>
          </a:p>
        </p:txBody>
      </p:sp>
      <p:pic>
        <p:nvPicPr>
          <p:cNvPr descr="Google Shape;250;p10" id="203" name="Google Shape;203;p11"/>
          <p:cNvPicPr preferRelativeResize="0"/>
          <p:nvPr/>
        </p:nvPicPr>
        <p:blipFill rotWithShape="1">
          <a:blip r:embed="rId3">
            <a:alphaModFix/>
          </a:blip>
          <a:srcRect b="0" l="0" r="0" t="0"/>
          <a:stretch/>
        </p:blipFill>
        <p:spPr>
          <a:xfrm>
            <a:off x="1277400" y="1465132"/>
            <a:ext cx="9965950" cy="45890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Google Shape;255;p11" id="208" name="Google Shape;208;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9" name="Google Shape;209;p12"/>
          <p:cNvSpPr txBox="1"/>
          <p:nvPr/>
        </p:nvSpPr>
        <p:spPr>
          <a:xfrm>
            <a:off x="1604725" y="6499300"/>
            <a:ext cx="11220000" cy="3225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900"/>
              <a:buFont typeface="Century Gothic"/>
              <a:buNone/>
            </a:pPr>
            <a:r>
              <a:rPr b="0" i="0" lang="en-US" sz="900" u="none" cap="none" strike="noStrike">
                <a:solidFill>
                  <a:srgbClr val="000000"/>
                </a:solidFill>
                <a:latin typeface="Century Gothic"/>
                <a:ea typeface="Century Gothic"/>
                <a:cs typeface="Century Gothic"/>
                <a:sym typeface="Century Gothic"/>
              </a:rPr>
              <a:t>Source: U.S. Government Accountability Office (U.S. GAO). OLDER WORKERS: Other Countries' Experiences with Phased Retirement. https://www.gao.gov/products/GAO-19-16</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txBox="1"/>
          <p:nvPr>
            <p:ph type="title"/>
          </p:nvPr>
        </p:nvSpPr>
        <p:spPr>
          <a:xfrm>
            <a:off x="1676399" y="621574"/>
            <a:ext cx="10132802" cy="997802"/>
          </a:xfrm>
          <a:prstGeom prst="rect">
            <a:avLst/>
          </a:prstGeom>
          <a:noFill/>
          <a:ln>
            <a:noFill/>
          </a:ln>
        </p:spPr>
        <p:txBody>
          <a:bodyPr anchorCtr="0" anchor="t" bIns="45675" lIns="45675" spcFirstLastPara="1" rIns="45675" wrap="square" tIns="45675">
            <a:normAutofit/>
          </a:bodyPr>
          <a:lstStyle/>
          <a:p>
            <a:pPr indent="0" lvl="0" marL="0" rtl="0" algn="l">
              <a:lnSpc>
                <a:spcPct val="100000"/>
              </a:lnSpc>
              <a:spcBef>
                <a:spcPts val="0"/>
              </a:spcBef>
              <a:spcAft>
                <a:spcPts val="0"/>
              </a:spcAft>
              <a:buClr>
                <a:srgbClr val="262626"/>
              </a:buClr>
              <a:buSzPts val="2016"/>
              <a:buFont typeface="Century Gothic"/>
              <a:buNone/>
            </a:pPr>
            <a:r>
              <a:rPr b="1" lang="en-US" sz="2016"/>
              <a:t>Family Separation Typology since Zero-tolerance: </a:t>
            </a:r>
            <a:br>
              <a:rPr b="1" lang="en-US" sz="2016"/>
            </a:br>
            <a:r>
              <a:rPr b="1" lang="en-US" sz="2016"/>
              <a:t>13 Individual Cases </a:t>
            </a:r>
            <a:br>
              <a:rPr b="1" lang="en-US" sz="2016"/>
            </a:br>
            <a:endParaRPr/>
          </a:p>
        </p:txBody>
      </p:sp>
      <p:sp>
        <p:nvSpPr>
          <p:cNvPr id="215" name="Google Shape;215;p13"/>
          <p:cNvSpPr txBox="1"/>
          <p:nvPr>
            <p:ph idx="1" type="body"/>
          </p:nvPr>
        </p:nvSpPr>
        <p:spPr>
          <a:xfrm>
            <a:off x="1352325" y="1928813"/>
            <a:ext cx="10839675" cy="4772026"/>
          </a:xfrm>
          <a:prstGeom prst="rect">
            <a:avLst/>
          </a:prstGeom>
          <a:noFill/>
          <a:ln>
            <a:noFill/>
          </a:ln>
        </p:spPr>
        <p:txBody>
          <a:bodyPr anchorCtr="0" anchor="t" bIns="45675" lIns="45675" spcFirstLastPara="1" rIns="45675" wrap="square" tIns="45675">
            <a:normAutofit/>
          </a:bodyPr>
          <a:lstStyle/>
          <a:p>
            <a:pPr indent="-342900" lvl="0" marL="342900" rtl="0" algn="l">
              <a:lnSpc>
                <a:spcPct val="90000"/>
              </a:lnSpc>
              <a:spcBef>
                <a:spcPts val="0"/>
              </a:spcBef>
              <a:spcAft>
                <a:spcPts val="0"/>
              </a:spcAft>
              <a:buSzPts val="2200"/>
              <a:buChar char="?"/>
            </a:pPr>
            <a:r>
              <a:rPr i="1" lang="en-US" sz="2200"/>
              <a:t>(1) Separation by death: the death of toddlers, young children, youth, and adolescents during or soon after U.S. government custody;</a:t>
            </a:r>
            <a:endParaRPr/>
          </a:p>
          <a:p>
            <a:pPr indent="-342900" lvl="0" marL="342900" rtl="0" algn="l">
              <a:lnSpc>
                <a:spcPct val="90000"/>
              </a:lnSpc>
              <a:spcBef>
                <a:spcPts val="1000"/>
              </a:spcBef>
              <a:spcAft>
                <a:spcPts val="0"/>
              </a:spcAft>
              <a:buSzPts val="2200"/>
              <a:buChar char="?"/>
            </a:pPr>
            <a:r>
              <a:rPr i="1" lang="en-US" sz="2200"/>
              <a:t>(2) Prolonged separation: the return of children to biological parents and relatives after extended or indefinite separation;</a:t>
            </a:r>
            <a:endParaRPr/>
          </a:p>
          <a:p>
            <a:pPr indent="-342900" lvl="0" marL="342900" rtl="0" algn="l">
              <a:lnSpc>
                <a:spcPct val="90000"/>
              </a:lnSpc>
              <a:spcBef>
                <a:spcPts val="1000"/>
              </a:spcBef>
              <a:spcAft>
                <a:spcPts val="0"/>
              </a:spcAft>
              <a:buSzPts val="2200"/>
              <a:buChar char="?"/>
            </a:pPr>
            <a:r>
              <a:rPr i="1" lang="en-US" sz="2200"/>
              <a:t>(3) No reunification in sight: families divided before, during, and after the zero-tolerance policy with children remaining institutionalized as they are not eligible for adoption; </a:t>
            </a:r>
            <a:endParaRPr/>
          </a:p>
          <a:p>
            <a:pPr indent="-342900" lvl="0" marL="342900" rtl="0" algn="l">
              <a:lnSpc>
                <a:spcPct val="90000"/>
              </a:lnSpc>
              <a:spcBef>
                <a:spcPts val="1000"/>
              </a:spcBef>
              <a:spcAft>
                <a:spcPts val="0"/>
              </a:spcAft>
              <a:buSzPts val="2200"/>
              <a:buChar char="?"/>
            </a:pPr>
            <a:r>
              <a:rPr i="1" lang="en-US" sz="2200"/>
              <a:t>(4) Definite or temporary loss of parental rights: the loss of parental rights after detention of biological parents due to criminal charges (crossing without CBP inspection), the use of fraud documentation at work, or cases of domestic violence (those reported and investigated, not necessarily substantiated). </a:t>
            </a:r>
            <a:r>
              <a:rPr i="0" lang="en-US"/>
              <a:t>  </a:t>
            </a:r>
            <a:r>
              <a:rPr i="0" lang="en-US" sz="1800"/>
              <a:t>                                                         </a:t>
            </a:r>
            <a:endParaRPr/>
          </a:p>
        </p:txBody>
      </p:sp>
      <p:sp>
        <p:nvSpPr>
          <p:cNvPr id="216" name="Google Shape;216;p13"/>
          <p:cNvSpPr txBox="1"/>
          <p:nvPr/>
        </p:nvSpPr>
        <p:spPr>
          <a:xfrm>
            <a:off x="1534199" y="6307249"/>
            <a:ext cx="7946402" cy="3479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Source: </a:t>
            </a:r>
            <a:r>
              <a:rPr b="0" i="0" lang="en-US" sz="1100" u="none" cap="none" strike="noStrike">
                <a:solidFill>
                  <a:srgbClr val="3F3F3F"/>
                </a:solidFill>
                <a:latin typeface="Century Gothic"/>
                <a:ea typeface="Century Gothic"/>
                <a:cs typeface="Century Gothic"/>
                <a:sym typeface="Century Gothic"/>
              </a:rPr>
              <a:t>Monico &amp; Mendez-Sandoval, </a:t>
            </a:r>
            <a:r>
              <a:rPr b="0" i="1" lang="en-US" sz="1100" u="none" cap="none" strike="noStrike">
                <a:solidFill>
                  <a:srgbClr val="3F3F3F"/>
                </a:solidFill>
                <a:latin typeface="Century Gothic"/>
                <a:ea typeface="Century Gothic"/>
                <a:cs typeface="Century Gothic"/>
                <a:sym typeface="Century Gothic"/>
              </a:rPr>
              <a:t>Geneology</a:t>
            </a:r>
            <a:r>
              <a:rPr b="0" i="0" lang="en-US" sz="1100" u="none" cap="none" strike="noStrike">
                <a:solidFill>
                  <a:srgbClr val="3F3F3F"/>
                </a:solidFill>
                <a:latin typeface="Century Gothic"/>
                <a:ea typeface="Century Gothic"/>
                <a:cs typeface="Century Gothic"/>
                <a:sym typeface="Century Gothic"/>
              </a:rPr>
              <a:t> (2019)</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4"/>
          <p:cNvSpPr txBox="1"/>
          <p:nvPr>
            <p:ph type="title"/>
          </p:nvPr>
        </p:nvSpPr>
        <p:spPr>
          <a:xfrm>
            <a:off x="2592924" y="251384"/>
            <a:ext cx="8911802" cy="1281001"/>
          </a:xfrm>
          <a:prstGeom prst="rect">
            <a:avLst/>
          </a:prstGeom>
          <a:noFill/>
          <a:ln>
            <a:noFill/>
          </a:ln>
        </p:spPr>
        <p:txBody>
          <a:bodyPr anchorCtr="0" anchor="t" bIns="45675" lIns="45675" spcFirstLastPara="1" rIns="45675" wrap="square" tIns="45675">
            <a:normAutofit/>
          </a:bodyPr>
          <a:lstStyle/>
          <a:p>
            <a:pPr indent="0" lvl="0" marL="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Conditions in Detention Centers</a:t>
            </a:r>
            <a:endParaRPr/>
          </a:p>
        </p:txBody>
      </p:sp>
      <p:sp>
        <p:nvSpPr>
          <p:cNvPr id="222" name="Google Shape;222;p14"/>
          <p:cNvSpPr txBox="1"/>
          <p:nvPr>
            <p:ph idx="1" type="body"/>
          </p:nvPr>
        </p:nvSpPr>
        <p:spPr>
          <a:xfrm>
            <a:off x="1565425" y="893125"/>
            <a:ext cx="10403400" cy="5815801"/>
          </a:xfrm>
          <a:prstGeom prst="rect">
            <a:avLst/>
          </a:prstGeom>
          <a:noFill/>
          <a:ln>
            <a:noFill/>
          </a:ln>
        </p:spPr>
        <p:txBody>
          <a:bodyPr anchorCtr="0" anchor="t" bIns="45675" lIns="45675" spcFirstLastPara="1" rIns="45675" wrap="square" tIns="45675">
            <a:normAutofit/>
          </a:bodyPr>
          <a:lstStyle/>
          <a:p>
            <a:pPr indent="0" lvl="0" marL="0" rtl="0" algn="l">
              <a:lnSpc>
                <a:spcPct val="100000"/>
              </a:lnSpc>
              <a:spcBef>
                <a:spcPts val="0"/>
              </a:spcBef>
              <a:spcAft>
                <a:spcPts val="0"/>
              </a:spcAft>
              <a:buSzPts val="1800"/>
              <a:buNone/>
            </a:pPr>
            <a:r>
              <a:rPr b="1" lang="en-US"/>
              <a:t>Sexual assault of women</a:t>
            </a:r>
            <a:endParaRPr/>
          </a:p>
          <a:p>
            <a:pPr indent="-342900" lvl="0" marL="457200" rtl="0" algn="l">
              <a:lnSpc>
                <a:spcPct val="100000"/>
              </a:lnSpc>
              <a:spcBef>
                <a:spcPts val="1000"/>
              </a:spcBef>
              <a:spcAft>
                <a:spcPts val="0"/>
              </a:spcAft>
              <a:buSzPts val="1800"/>
              <a:buChar char="●"/>
            </a:pPr>
            <a:r>
              <a:rPr b="0" i="0" lang="en-US" sz="1800" u="none" cap="none" strike="noStrike">
                <a:solidFill>
                  <a:srgbClr val="3F3F3F"/>
                </a:solidFill>
                <a:latin typeface="Century Gothic"/>
                <a:ea typeface="Century Gothic"/>
                <a:cs typeface="Century Gothic"/>
                <a:sym typeface="Century Gothic"/>
              </a:rPr>
              <a:t>Approximately 1,448 allegations of sexual abuse filed with ICE between 2012 and March 2018. </a:t>
            </a:r>
            <a:br>
              <a:rPr b="0" i="0" lang="en-US" sz="1800" u="none" cap="none" strike="noStrike">
                <a:solidFill>
                  <a:srgbClr val="3F3F3F"/>
                </a:solidFill>
                <a:latin typeface="Century Gothic"/>
                <a:ea typeface="Century Gothic"/>
                <a:cs typeface="Century Gothic"/>
                <a:sym typeface="Century Gothic"/>
              </a:rPr>
            </a:br>
            <a:endParaRPr/>
          </a:p>
          <a:p>
            <a:pPr indent="-342900" lvl="0" marL="457200" rtl="0" algn="l">
              <a:lnSpc>
                <a:spcPct val="100000"/>
              </a:lnSpc>
              <a:spcBef>
                <a:spcPts val="0"/>
              </a:spcBef>
              <a:spcAft>
                <a:spcPts val="0"/>
              </a:spcAft>
              <a:buSzPts val="1800"/>
              <a:buChar char="●"/>
            </a:pPr>
            <a:r>
              <a:rPr b="0" i="0" lang="en-US" sz="1800" u="none" cap="none" strike="noStrike">
                <a:solidFill>
                  <a:srgbClr val="3F3F3F"/>
                </a:solidFill>
                <a:latin typeface="Century Gothic"/>
                <a:ea typeface="Century Gothic"/>
                <a:cs typeface="Century Gothic"/>
                <a:sym typeface="Century Gothic"/>
              </a:rPr>
              <a:t>In 2018, a woman identified as “Maria” claims was sexually assaulted by a male guard after being released from Residential Detention Center in Texas. </a:t>
            </a:r>
            <a:br>
              <a:rPr b="0" i="0" lang="en-US" sz="1800" u="none" cap="none" strike="noStrike">
                <a:solidFill>
                  <a:srgbClr val="3F3F3F"/>
                </a:solidFill>
                <a:latin typeface="Century Gothic"/>
                <a:ea typeface="Century Gothic"/>
                <a:cs typeface="Century Gothic"/>
                <a:sym typeface="Century Gothic"/>
              </a:rPr>
            </a:br>
            <a:endParaRPr/>
          </a:p>
          <a:p>
            <a:pPr indent="-342900" lvl="0" marL="457200" rtl="0" algn="l">
              <a:lnSpc>
                <a:spcPct val="100000"/>
              </a:lnSpc>
              <a:spcBef>
                <a:spcPts val="0"/>
              </a:spcBef>
              <a:spcAft>
                <a:spcPts val="0"/>
              </a:spcAft>
              <a:buSzPts val="1800"/>
              <a:buChar char="●"/>
            </a:pPr>
            <a:r>
              <a:rPr b="0" i="0" lang="en-US" sz="1800" u="none" cap="none" strike="noStrike">
                <a:solidFill>
                  <a:srgbClr val="3F3F3F"/>
                </a:solidFill>
                <a:latin typeface="Century Gothic"/>
                <a:ea typeface="Century Gothic"/>
                <a:cs typeface="Century Gothic"/>
                <a:sym typeface="Century Gothic"/>
              </a:rPr>
              <a:t>“He grabbed my breasts … He put his hands in my pants and he touched my private parts,” Maria told the publication”. </a:t>
            </a:r>
            <a:endParaRPr/>
          </a:p>
          <a:p>
            <a:pPr indent="457200" lvl="0" marL="0" rtl="0" algn="l">
              <a:lnSpc>
                <a:spcPct val="100000"/>
              </a:lnSpc>
              <a:spcBef>
                <a:spcPts val="1000"/>
              </a:spcBef>
              <a:spcAft>
                <a:spcPts val="0"/>
              </a:spcAft>
              <a:buSzPts val="1200"/>
              <a:buNone/>
            </a:pPr>
            <a:r>
              <a:rPr lang="en-US" u="sng">
                <a:solidFill>
                  <a:schemeClr val="hlink"/>
                </a:solidFill>
                <a:hlinkClick r:id="rId3"/>
              </a:rPr>
              <a:t>https://thehill.com/blogs/blog-briefing-room/news/397382-migrant-women-describe-being-sexually-assaulted-in-ice</a:t>
            </a:r>
            <a:r>
              <a:rPr lang="en-US" u="none">
                <a:solidFill>
                  <a:srgbClr val="3F3F3F"/>
                </a:solidFill>
              </a:rPr>
              <a:t>  </a:t>
            </a:r>
            <a:endParaRPr/>
          </a:p>
          <a:p>
            <a:pPr indent="0" lvl="0" marL="0" rtl="0" algn="l">
              <a:lnSpc>
                <a:spcPct val="100000"/>
              </a:lnSpc>
              <a:spcBef>
                <a:spcPts val="1000"/>
              </a:spcBef>
              <a:spcAft>
                <a:spcPts val="0"/>
              </a:spcAft>
              <a:buSzPts val="1800"/>
              <a:buNone/>
            </a:pPr>
            <a:r>
              <a:rPr b="1" lang="en-US"/>
              <a:t>Sexual assault of children</a:t>
            </a:r>
            <a:endParaRPr/>
          </a:p>
          <a:p>
            <a:pPr indent="-342900" lvl="0" marL="457200" rtl="0" algn="l">
              <a:lnSpc>
                <a:spcPct val="100000"/>
              </a:lnSpc>
              <a:spcBef>
                <a:spcPts val="1000"/>
              </a:spcBef>
              <a:spcAft>
                <a:spcPts val="0"/>
              </a:spcAft>
              <a:buSzPts val="1800"/>
              <a:buChar char="●"/>
            </a:pPr>
            <a:r>
              <a:rPr b="0" i="0" lang="en-US" sz="1800" u="none" cap="none" strike="noStrike">
                <a:solidFill>
                  <a:srgbClr val="3F3F3F"/>
                </a:solidFill>
                <a:latin typeface="Century Gothic"/>
                <a:ea typeface="Century Gothic"/>
                <a:cs typeface="Century Gothic"/>
                <a:sym typeface="Century Gothic"/>
              </a:rPr>
              <a:t>In July 2018, the Office of Refugee Resettlement, received a total of 4,556 allegations of sexual abuse or sexual harassment of unaccompanied minors in U.S detention facilities. </a:t>
            </a:r>
            <a:br>
              <a:rPr b="0" i="0" lang="en-US" sz="1800" u="none" cap="none" strike="noStrike">
                <a:solidFill>
                  <a:srgbClr val="3F3F3F"/>
                </a:solidFill>
                <a:latin typeface="Century Gothic"/>
                <a:ea typeface="Century Gothic"/>
                <a:cs typeface="Century Gothic"/>
                <a:sym typeface="Century Gothic"/>
              </a:rPr>
            </a:br>
            <a:endParaRPr/>
          </a:p>
          <a:p>
            <a:pPr indent="-342900" lvl="0" marL="457200" rtl="0" algn="l">
              <a:lnSpc>
                <a:spcPct val="100000"/>
              </a:lnSpc>
              <a:spcBef>
                <a:spcPts val="0"/>
              </a:spcBef>
              <a:spcAft>
                <a:spcPts val="0"/>
              </a:spcAft>
              <a:buSzPts val="1800"/>
              <a:buChar char="●"/>
            </a:pPr>
            <a:r>
              <a:rPr b="0" i="0" lang="en-US" sz="1800" u="none" cap="none" strike="noStrike">
                <a:solidFill>
                  <a:srgbClr val="3F3F3F"/>
                </a:solidFill>
                <a:latin typeface="Century Gothic"/>
                <a:ea typeface="Century Gothic"/>
                <a:cs typeface="Century Gothic"/>
                <a:sym typeface="Century Gothic"/>
              </a:rPr>
              <a:t>Detailed allegations that adult staff members had harassed and assaulted children, including fondling and kissing minors, watching them as they showered, and raping them. </a:t>
            </a:r>
            <a:br>
              <a:rPr b="0" i="0" lang="en-US" sz="1800" u="none" cap="none" strike="noStrike">
                <a:solidFill>
                  <a:srgbClr val="3F3F3F"/>
                </a:solidFill>
                <a:latin typeface="Century Gothic"/>
                <a:ea typeface="Century Gothic"/>
                <a:cs typeface="Century Gothic"/>
                <a:sym typeface="Century Gothic"/>
              </a:rPr>
            </a:br>
            <a:r>
              <a:rPr lang="en-US" sz="1200" u="sng">
                <a:solidFill>
                  <a:srgbClr val="FB4A18"/>
                </a:solidFill>
                <a:hlinkClick r:id="rId4">
                  <a:extLst>
                    <a:ext uri="{A12FA001-AC4F-418D-AE19-62706E023703}">
                      <ahyp:hlinkClr val="tx"/>
                    </a:ext>
                  </a:extLst>
                </a:hlinkClick>
              </a:rPr>
              <a:t>https://www.nytimes.com/2019/02/27/us/immigrant-children-sexual-abuse.html</a:t>
            </a:r>
            <a:r>
              <a:rPr lang="en-US" sz="1200"/>
              <a:t> </a:t>
            </a:r>
            <a:endParaRPr/>
          </a:p>
        </p:txBody>
      </p:sp>
      <p:sp>
        <p:nvSpPr>
          <p:cNvPr id="223" name="Google Shape;223;p14"/>
          <p:cNvSpPr txBox="1"/>
          <p:nvPr/>
        </p:nvSpPr>
        <p:spPr>
          <a:xfrm>
            <a:off x="684675" y="6376599"/>
            <a:ext cx="11507400" cy="5638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Source: Free the Children. ACLU races to stop ice from deleting years of records, including data on detainee deaths &amp; sexual. https://www.freethechildrenus.org/bulletins/2020/2/20/aclu-races-to-stop-ice-from-deleting-years-of-records-including-data-on-detainee-deaths-and-sexual-assault-reports?fbclid=IwAR1Qhmadx-LQnNJpBlbn0iXur6qMiSIDa3fBMpXA5wsfPnOoE_Q2K9ZCnIQ</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5"/>
          <p:cNvSpPr txBox="1"/>
          <p:nvPr>
            <p:ph type="title"/>
          </p:nvPr>
        </p:nvSpPr>
        <p:spPr>
          <a:xfrm>
            <a:off x="1731449" y="381974"/>
            <a:ext cx="9552001" cy="901801"/>
          </a:xfrm>
          <a:prstGeom prst="rect">
            <a:avLst/>
          </a:prstGeom>
          <a:noFill/>
          <a:ln>
            <a:noFill/>
          </a:ln>
        </p:spPr>
        <p:txBody>
          <a:bodyPr anchorCtr="0" anchor="t" bIns="45675" lIns="45675" spcFirstLastPara="1" rIns="45675" wrap="square" tIns="45675">
            <a:normAutofit/>
          </a:bodyPr>
          <a:lstStyle/>
          <a:p>
            <a:pPr indent="0" lvl="0" marL="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Typology of adult immigrants in detention</a:t>
            </a:r>
            <a:endParaRPr/>
          </a:p>
        </p:txBody>
      </p:sp>
      <p:sp>
        <p:nvSpPr>
          <p:cNvPr id="229" name="Google Shape;229;p15"/>
          <p:cNvSpPr txBox="1"/>
          <p:nvPr>
            <p:ph idx="1" type="body"/>
          </p:nvPr>
        </p:nvSpPr>
        <p:spPr>
          <a:xfrm>
            <a:off x="1257974" y="1335675"/>
            <a:ext cx="5319302" cy="5089500"/>
          </a:xfrm>
          <a:prstGeom prst="rect">
            <a:avLst/>
          </a:prstGeom>
          <a:noFill/>
          <a:ln>
            <a:noFill/>
          </a:ln>
        </p:spPr>
        <p:txBody>
          <a:bodyPr anchorCtr="0" anchor="t" bIns="45675" lIns="45675" spcFirstLastPara="1" rIns="45675" wrap="square" tIns="45675">
            <a:normAutofit/>
          </a:bodyPr>
          <a:lstStyle/>
          <a:p>
            <a:pPr indent="-393700" lvl="0" marL="457200" rtl="0" algn="l">
              <a:lnSpc>
                <a:spcPct val="100000"/>
              </a:lnSpc>
              <a:spcBef>
                <a:spcPts val="0"/>
              </a:spcBef>
              <a:spcAft>
                <a:spcPts val="0"/>
              </a:spcAft>
              <a:buClr>
                <a:srgbClr val="000000"/>
              </a:buClr>
              <a:buSzPts val="2600"/>
              <a:buFont typeface="Century Gothic"/>
              <a:buAutoNum type="arabicPeriod"/>
            </a:pPr>
            <a:r>
              <a:rPr lang="en-US" sz="2600">
                <a:solidFill>
                  <a:srgbClr val="000000"/>
                </a:solidFill>
              </a:rPr>
              <a:t>Detained after appearing voluntarily for annual asylum appointments.</a:t>
            </a:r>
            <a:endParaRPr/>
          </a:p>
          <a:p>
            <a:pPr indent="457200" lvl="0" marL="0" rtl="0" algn="l">
              <a:lnSpc>
                <a:spcPct val="100000"/>
              </a:lnSpc>
              <a:spcBef>
                <a:spcPts val="0"/>
              </a:spcBef>
              <a:spcAft>
                <a:spcPts val="0"/>
              </a:spcAft>
              <a:buSzPts val="2600"/>
              <a:buNone/>
            </a:pPr>
            <a:r>
              <a:t/>
            </a:r>
            <a:endParaRPr sz="2600">
              <a:solidFill>
                <a:srgbClr val="000000"/>
              </a:solidFill>
            </a:endParaRPr>
          </a:p>
          <a:p>
            <a:pPr indent="-393700" lvl="0" marL="457200" rtl="0" algn="l">
              <a:lnSpc>
                <a:spcPct val="100000"/>
              </a:lnSpc>
              <a:spcBef>
                <a:spcPts val="0"/>
              </a:spcBef>
              <a:spcAft>
                <a:spcPts val="0"/>
              </a:spcAft>
              <a:buClr>
                <a:srgbClr val="000000"/>
              </a:buClr>
              <a:buSzPts val="2600"/>
              <a:buFont typeface="Century Gothic"/>
              <a:buAutoNum type="arabicPeriod"/>
            </a:pPr>
            <a:r>
              <a:rPr lang="en-US" sz="2600">
                <a:solidFill>
                  <a:srgbClr val="000000"/>
                </a:solidFill>
              </a:rPr>
              <a:t>Longtime U.S. residents who had encounter with the criminal justice system prior to being detained.</a:t>
            </a:r>
            <a:endParaRPr/>
          </a:p>
          <a:p>
            <a:pPr indent="457200" lvl="0" marL="0" rtl="0" algn="l">
              <a:lnSpc>
                <a:spcPct val="100000"/>
              </a:lnSpc>
              <a:spcBef>
                <a:spcPts val="0"/>
              </a:spcBef>
              <a:spcAft>
                <a:spcPts val="0"/>
              </a:spcAft>
              <a:buSzPts val="2600"/>
              <a:buNone/>
            </a:pPr>
            <a:r>
              <a:t/>
            </a:r>
            <a:endParaRPr sz="2600">
              <a:solidFill>
                <a:srgbClr val="000000"/>
              </a:solidFill>
            </a:endParaRPr>
          </a:p>
          <a:p>
            <a:pPr indent="-387350" lvl="0" marL="457200" rtl="0" algn="l">
              <a:lnSpc>
                <a:spcPct val="100000"/>
              </a:lnSpc>
              <a:spcBef>
                <a:spcPts val="0"/>
              </a:spcBef>
              <a:spcAft>
                <a:spcPts val="0"/>
              </a:spcAft>
              <a:buClr>
                <a:srgbClr val="000000"/>
              </a:buClr>
              <a:buSzPts val="2500"/>
              <a:buFont typeface="Century Gothic"/>
              <a:buAutoNum type="arabicPeriod"/>
            </a:pPr>
            <a:r>
              <a:rPr lang="en-US" sz="2500">
                <a:solidFill>
                  <a:srgbClr val="000000"/>
                </a:solidFill>
              </a:rPr>
              <a:t>Recent arrivals; mostly asylum seekers. </a:t>
            </a:r>
            <a:endParaRPr/>
          </a:p>
        </p:txBody>
      </p:sp>
      <p:pic>
        <p:nvPicPr>
          <p:cNvPr descr="Google Shape;280;gb93ae42d54_1_16" id="230" name="Google Shape;230;p15"/>
          <p:cNvPicPr preferRelativeResize="0"/>
          <p:nvPr/>
        </p:nvPicPr>
        <p:blipFill rotWithShape="1">
          <a:blip r:embed="rId3">
            <a:alphaModFix/>
          </a:blip>
          <a:srcRect b="0" l="0" r="0" t="0"/>
          <a:stretch/>
        </p:blipFill>
        <p:spPr>
          <a:xfrm>
            <a:off x="6689625" y="1665625"/>
            <a:ext cx="5114255" cy="352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6"/>
          <p:cNvSpPr txBox="1"/>
          <p:nvPr>
            <p:ph type="title"/>
          </p:nvPr>
        </p:nvSpPr>
        <p:spPr>
          <a:xfrm>
            <a:off x="1038350" y="595750"/>
            <a:ext cx="11686500" cy="794701"/>
          </a:xfrm>
          <a:prstGeom prst="rect">
            <a:avLst/>
          </a:prstGeom>
          <a:noFill/>
          <a:ln>
            <a:noFill/>
          </a:ln>
        </p:spPr>
        <p:txBody>
          <a:bodyPr anchorCtr="0" anchor="t" bIns="45675" lIns="45675" spcFirstLastPara="1" rIns="45675" wrap="square" tIns="45675">
            <a:normAutofit/>
          </a:bodyPr>
          <a:lstStyle/>
          <a:p>
            <a:pPr indent="0" lvl="0" marL="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Characterization of minors in government custody</a:t>
            </a:r>
            <a:endParaRPr/>
          </a:p>
        </p:txBody>
      </p:sp>
      <p:sp>
        <p:nvSpPr>
          <p:cNvPr id="236" name="Google Shape;236;p16"/>
          <p:cNvSpPr txBox="1"/>
          <p:nvPr>
            <p:ph idx="1" type="body"/>
          </p:nvPr>
        </p:nvSpPr>
        <p:spPr>
          <a:xfrm>
            <a:off x="1038349" y="1518024"/>
            <a:ext cx="5276102" cy="5158802"/>
          </a:xfrm>
          <a:prstGeom prst="rect">
            <a:avLst/>
          </a:prstGeom>
          <a:noFill/>
          <a:ln>
            <a:noFill/>
          </a:ln>
        </p:spPr>
        <p:txBody>
          <a:bodyPr anchorCtr="0" anchor="t" bIns="45675" lIns="45675" spcFirstLastPara="1" rIns="45675" wrap="square" tIns="45675">
            <a:normAutofit/>
          </a:bodyPr>
          <a:lstStyle/>
          <a:p>
            <a:pPr indent="-374650" lvl="0" marL="457200" rtl="0" algn="l">
              <a:lnSpc>
                <a:spcPct val="100000"/>
              </a:lnSpc>
              <a:spcBef>
                <a:spcPts val="0"/>
              </a:spcBef>
              <a:spcAft>
                <a:spcPts val="0"/>
              </a:spcAft>
              <a:buClr>
                <a:srgbClr val="000000"/>
              </a:buClr>
              <a:buSzPts val="2300"/>
              <a:buFont typeface="Century Gothic"/>
              <a:buAutoNum type="arabicPeriod"/>
            </a:pPr>
            <a:r>
              <a:rPr lang="en-US" sz="2300">
                <a:solidFill>
                  <a:srgbClr val="000000"/>
                </a:solidFill>
              </a:rPr>
              <a:t>Minors in </a:t>
            </a:r>
            <a:r>
              <a:rPr b="1" i="1" lang="en-US"/>
              <a:t>shelters</a:t>
            </a:r>
            <a:r>
              <a:rPr lang="en-US" sz="2300">
                <a:solidFill>
                  <a:srgbClr val="000000"/>
                </a:solidFill>
              </a:rPr>
              <a:t> before placed under Office of Refugee Resettlement (ORR)</a:t>
            </a:r>
            <a:endParaRPr/>
          </a:p>
          <a:p>
            <a:pPr indent="457200" lvl="0" marL="0" rtl="0" algn="l">
              <a:lnSpc>
                <a:spcPct val="100000"/>
              </a:lnSpc>
              <a:spcBef>
                <a:spcPts val="0"/>
              </a:spcBef>
              <a:spcAft>
                <a:spcPts val="0"/>
              </a:spcAft>
              <a:buSzPts val="2300"/>
              <a:buNone/>
            </a:pPr>
            <a:r>
              <a:t/>
            </a:r>
            <a:endParaRPr sz="2300">
              <a:solidFill>
                <a:srgbClr val="000000"/>
              </a:solidFill>
            </a:endParaRPr>
          </a:p>
          <a:p>
            <a:pPr indent="-374650" lvl="0" marL="457200" rtl="0" algn="l">
              <a:lnSpc>
                <a:spcPct val="100000"/>
              </a:lnSpc>
              <a:spcBef>
                <a:spcPts val="0"/>
              </a:spcBef>
              <a:spcAft>
                <a:spcPts val="0"/>
              </a:spcAft>
              <a:buClr>
                <a:srgbClr val="000000"/>
              </a:buClr>
              <a:buSzPts val="2300"/>
              <a:buFont typeface="Century Gothic"/>
              <a:buAutoNum type="arabicPeriod"/>
            </a:pPr>
            <a:r>
              <a:rPr lang="en-US" sz="2300">
                <a:solidFill>
                  <a:srgbClr val="000000"/>
                </a:solidFill>
              </a:rPr>
              <a:t>Children and teenagers placed in </a:t>
            </a:r>
            <a:r>
              <a:rPr b="1" i="1" lang="en-US"/>
              <a:t>secure facilities</a:t>
            </a:r>
            <a:r>
              <a:rPr lang="en-US" sz="2300">
                <a:solidFill>
                  <a:srgbClr val="000000"/>
                </a:solidFill>
              </a:rPr>
              <a:t> run by ORR</a:t>
            </a:r>
            <a:endParaRPr/>
          </a:p>
          <a:p>
            <a:pPr indent="457200" lvl="0" marL="0" rtl="0" algn="l">
              <a:lnSpc>
                <a:spcPct val="100000"/>
              </a:lnSpc>
              <a:spcBef>
                <a:spcPts val="0"/>
              </a:spcBef>
              <a:spcAft>
                <a:spcPts val="0"/>
              </a:spcAft>
              <a:buSzPts val="2300"/>
              <a:buNone/>
            </a:pPr>
            <a:r>
              <a:t/>
            </a:r>
            <a:endParaRPr sz="2300">
              <a:solidFill>
                <a:srgbClr val="000000"/>
              </a:solidFill>
            </a:endParaRPr>
          </a:p>
          <a:p>
            <a:pPr indent="-374650" lvl="0" marL="457200" rtl="0" algn="l">
              <a:lnSpc>
                <a:spcPct val="100000"/>
              </a:lnSpc>
              <a:spcBef>
                <a:spcPts val="0"/>
              </a:spcBef>
              <a:spcAft>
                <a:spcPts val="0"/>
              </a:spcAft>
              <a:buClr>
                <a:srgbClr val="000000"/>
              </a:buClr>
              <a:buSzPts val="2300"/>
              <a:buFont typeface="Century Gothic"/>
              <a:buAutoNum type="arabicPeriod"/>
            </a:pPr>
            <a:r>
              <a:rPr lang="en-US" sz="2300">
                <a:solidFill>
                  <a:srgbClr val="000000"/>
                </a:solidFill>
              </a:rPr>
              <a:t>Teenagers placed in</a:t>
            </a:r>
            <a:r>
              <a:rPr b="1" i="1" lang="en-US"/>
              <a:t> long term</a:t>
            </a:r>
            <a:r>
              <a:rPr lang="en-US" sz="2300">
                <a:solidFill>
                  <a:srgbClr val="000000"/>
                </a:solidFill>
              </a:rPr>
              <a:t> foster care with non profit organizations</a:t>
            </a:r>
            <a:endParaRPr/>
          </a:p>
          <a:p>
            <a:pPr indent="457200" lvl="0" marL="0" rtl="0" algn="l">
              <a:lnSpc>
                <a:spcPct val="100000"/>
              </a:lnSpc>
              <a:spcBef>
                <a:spcPts val="0"/>
              </a:spcBef>
              <a:spcAft>
                <a:spcPts val="0"/>
              </a:spcAft>
              <a:buSzPts val="2300"/>
              <a:buNone/>
            </a:pPr>
            <a:r>
              <a:t/>
            </a:r>
            <a:endParaRPr sz="2300">
              <a:solidFill>
                <a:srgbClr val="000000"/>
              </a:solidFill>
            </a:endParaRPr>
          </a:p>
          <a:p>
            <a:pPr indent="-374650" lvl="0" marL="457200" rtl="0" algn="l">
              <a:lnSpc>
                <a:spcPct val="100000"/>
              </a:lnSpc>
              <a:spcBef>
                <a:spcPts val="0"/>
              </a:spcBef>
              <a:spcAft>
                <a:spcPts val="0"/>
              </a:spcAft>
              <a:buClr>
                <a:srgbClr val="000000"/>
              </a:buClr>
              <a:buSzPts val="2300"/>
              <a:buFont typeface="Century Gothic"/>
              <a:buAutoNum type="arabicPeriod"/>
            </a:pPr>
            <a:r>
              <a:rPr lang="en-US" sz="2300">
                <a:solidFill>
                  <a:srgbClr val="000000"/>
                </a:solidFill>
              </a:rPr>
              <a:t>Minors placed in </a:t>
            </a:r>
            <a:r>
              <a:rPr b="1" i="1" lang="en-US"/>
              <a:t>detention facilities with their families</a:t>
            </a:r>
            <a:endParaRPr/>
          </a:p>
        </p:txBody>
      </p:sp>
      <p:pic>
        <p:nvPicPr>
          <p:cNvPr descr="Google Shape;288;gb93ae42d54_1_10" id="237" name="Google Shape;237;p16"/>
          <p:cNvPicPr preferRelativeResize="0"/>
          <p:nvPr/>
        </p:nvPicPr>
        <p:blipFill rotWithShape="1">
          <a:blip r:embed="rId3">
            <a:alphaModFix/>
          </a:blip>
          <a:srcRect b="0" l="0" r="0" t="0"/>
          <a:stretch/>
        </p:blipFill>
        <p:spPr>
          <a:xfrm>
            <a:off x="6674300" y="2107625"/>
            <a:ext cx="4748552" cy="3344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7"/>
          <p:cNvSpPr txBox="1"/>
          <p:nvPr>
            <p:ph type="title"/>
          </p:nvPr>
        </p:nvSpPr>
        <p:spPr>
          <a:xfrm>
            <a:off x="1694325" y="624099"/>
            <a:ext cx="9810300" cy="1281001"/>
          </a:xfrm>
          <a:prstGeom prst="rect">
            <a:avLst/>
          </a:prstGeom>
          <a:noFill/>
          <a:ln>
            <a:noFill/>
          </a:ln>
        </p:spPr>
        <p:txBody>
          <a:bodyPr anchorCtr="0" anchor="t" bIns="45675" lIns="45675" spcFirstLastPara="1" rIns="45675" wrap="square" tIns="45675">
            <a:normAutofit/>
          </a:bodyPr>
          <a:lstStyle/>
          <a:p>
            <a:pPr indent="0" lvl="0" marL="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Characterization of Detention Facilities</a:t>
            </a:r>
            <a:endParaRPr/>
          </a:p>
        </p:txBody>
      </p:sp>
      <p:sp>
        <p:nvSpPr>
          <p:cNvPr id="243" name="Google Shape;243;p17"/>
          <p:cNvSpPr txBox="1"/>
          <p:nvPr>
            <p:ph idx="1" type="body"/>
          </p:nvPr>
        </p:nvSpPr>
        <p:spPr>
          <a:xfrm>
            <a:off x="1257124" y="1638724"/>
            <a:ext cx="4736702" cy="4272602"/>
          </a:xfrm>
          <a:prstGeom prst="rect">
            <a:avLst/>
          </a:prstGeom>
          <a:noFill/>
          <a:ln>
            <a:noFill/>
          </a:ln>
        </p:spPr>
        <p:txBody>
          <a:bodyPr anchorCtr="0" anchor="t" bIns="45675" lIns="45675" spcFirstLastPara="1" rIns="45675" wrap="square" tIns="45675">
            <a:normAutofit/>
          </a:bodyPr>
          <a:lstStyle/>
          <a:p>
            <a:pPr indent="-431800" lvl="0" marL="457200" rtl="0" algn="l">
              <a:lnSpc>
                <a:spcPct val="100000"/>
              </a:lnSpc>
              <a:spcBef>
                <a:spcPts val="0"/>
              </a:spcBef>
              <a:spcAft>
                <a:spcPts val="0"/>
              </a:spcAft>
              <a:buClr>
                <a:srgbClr val="000000"/>
              </a:buClr>
              <a:buSzPts val="3200"/>
              <a:buFont typeface="Century Gothic"/>
              <a:buAutoNum type="arabicPeriod"/>
            </a:pPr>
            <a:r>
              <a:rPr lang="en-US" sz="3200">
                <a:solidFill>
                  <a:srgbClr val="000000"/>
                </a:solidFill>
              </a:rPr>
              <a:t>Federally owned detention facilities </a:t>
            </a:r>
            <a:endParaRPr/>
          </a:p>
          <a:p>
            <a:pPr indent="457200" lvl="0" marL="0" rtl="0" algn="l">
              <a:lnSpc>
                <a:spcPct val="100000"/>
              </a:lnSpc>
              <a:spcBef>
                <a:spcPts val="0"/>
              </a:spcBef>
              <a:spcAft>
                <a:spcPts val="0"/>
              </a:spcAft>
              <a:buSzPts val="3200"/>
              <a:buNone/>
            </a:pPr>
            <a:r>
              <a:t/>
            </a:r>
            <a:endParaRPr sz="3200">
              <a:solidFill>
                <a:srgbClr val="000000"/>
              </a:solidFill>
            </a:endParaRPr>
          </a:p>
          <a:p>
            <a:pPr indent="-431800" lvl="0" marL="457200" rtl="0" algn="l">
              <a:lnSpc>
                <a:spcPct val="100000"/>
              </a:lnSpc>
              <a:spcBef>
                <a:spcPts val="0"/>
              </a:spcBef>
              <a:spcAft>
                <a:spcPts val="0"/>
              </a:spcAft>
              <a:buClr>
                <a:srgbClr val="000000"/>
              </a:buClr>
              <a:buSzPts val="3200"/>
              <a:buFont typeface="Century Gothic"/>
              <a:buAutoNum type="arabicPeriod"/>
            </a:pPr>
            <a:r>
              <a:rPr lang="en-US" sz="3200">
                <a:solidFill>
                  <a:srgbClr val="000000"/>
                </a:solidFill>
              </a:rPr>
              <a:t>County jails</a:t>
            </a:r>
            <a:endParaRPr/>
          </a:p>
          <a:p>
            <a:pPr indent="457200" lvl="0" marL="0" rtl="0" algn="l">
              <a:lnSpc>
                <a:spcPct val="100000"/>
              </a:lnSpc>
              <a:spcBef>
                <a:spcPts val="0"/>
              </a:spcBef>
              <a:spcAft>
                <a:spcPts val="0"/>
              </a:spcAft>
              <a:buSzPts val="3200"/>
              <a:buNone/>
            </a:pPr>
            <a:r>
              <a:t/>
            </a:r>
            <a:endParaRPr sz="3200">
              <a:solidFill>
                <a:srgbClr val="000000"/>
              </a:solidFill>
            </a:endParaRPr>
          </a:p>
          <a:p>
            <a:pPr indent="-431800" lvl="0" marL="457200" rtl="0" algn="l">
              <a:lnSpc>
                <a:spcPct val="100000"/>
              </a:lnSpc>
              <a:spcBef>
                <a:spcPts val="0"/>
              </a:spcBef>
              <a:spcAft>
                <a:spcPts val="0"/>
              </a:spcAft>
              <a:buClr>
                <a:srgbClr val="000000"/>
              </a:buClr>
              <a:buSzPts val="3200"/>
              <a:buFont typeface="Century Gothic"/>
              <a:buAutoNum type="arabicPeriod"/>
            </a:pPr>
            <a:r>
              <a:rPr lang="en-US" sz="3200">
                <a:solidFill>
                  <a:srgbClr val="000000"/>
                </a:solidFill>
              </a:rPr>
              <a:t>Privately owned prisons</a:t>
            </a:r>
            <a:endParaRPr/>
          </a:p>
        </p:txBody>
      </p:sp>
      <p:pic>
        <p:nvPicPr>
          <p:cNvPr descr="Google Shape;296;gb9b9060fc2_0_0" id="244" name="Google Shape;244;p17"/>
          <p:cNvPicPr preferRelativeResize="0"/>
          <p:nvPr/>
        </p:nvPicPr>
        <p:blipFill rotWithShape="1">
          <a:blip r:embed="rId3">
            <a:alphaModFix/>
          </a:blip>
          <a:srcRect b="0" l="0" r="0" t="0"/>
          <a:stretch/>
        </p:blipFill>
        <p:spPr>
          <a:xfrm>
            <a:off x="7099675" y="1377425"/>
            <a:ext cx="3973249" cy="2551049"/>
          </a:xfrm>
          <a:prstGeom prst="rect">
            <a:avLst/>
          </a:prstGeom>
          <a:noFill/>
          <a:ln>
            <a:noFill/>
          </a:ln>
        </p:spPr>
      </p:pic>
      <p:pic>
        <p:nvPicPr>
          <p:cNvPr descr="Google Shape;297;gb9b9060fc2_0_0" id="245" name="Google Shape;245;p17"/>
          <p:cNvPicPr preferRelativeResize="0"/>
          <p:nvPr/>
        </p:nvPicPr>
        <p:blipFill rotWithShape="1">
          <a:blip r:embed="rId4">
            <a:alphaModFix/>
          </a:blip>
          <a:srcRect b="0" l="0" r="0" t="0"/>
          <a:stretch/>
        </p:blipFill>
        <p:spPr>
          <a:xfrm>
            <a:off x="7071275" y="4276425"/>
            <a:ext cx="4030050" cy="2474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Google Shape;302;p15" id="250" name="Google Shape;250;p18"/>
          <p:cNvPicPr preferRelativeResize="0"/>
          <p:nvPr/>
        </p:nvPicPr>
        <p:blipFill rotWithShape="1">
          <a:blip r:embed="rId3">
            <a:alphaModFix/>
          </a:blip>
          <a:srcRect b="0" l="0" r="0" t="0"/>
          <a:stretch/>
        </p:blipFill>
        <p:spPr>
          <a:xfrm>
            <a:off x="1" y="0"/>
            <a:ext cx="12192001"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9"/>
          <p:cNvSpPr txBox="1"/>
          <p:nvPr>
            <p:ph type="title"/>
          </p:nvPr>
        </p:nvSpPr>
        <p:spPr>
          <a:xfrm>
            <a:off x="831299" y="207617"/>
            <a:ext cx="11360702" cy="763501"/>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Other International protections instruments</a:t>
            </a:r>
            <a:endParaRPr/>
          </a:p>
        </p:txBody>
      </p:sp>
      <p:pic>
        <p:nvPicPr>
          <p:cNvPr descr="Google Shape;309;gbaee8c294b_1_13" id="256" name="Google Shape;256;p19"/>
          <p:cNvPicPr preferRelativeResize="0"/>
          <p:nvPr/>
        </p:nvPicPr>
        <p:blipFill rotWithShape="1">
          <a:blip r:embed="rId3">
            <a:alphaModFix/>
          </a:blip>
          <a:srcRect b="0" l="0" r="0" t="0"/>
          <a:stretch/>
        </p:blipFill>
        <p:spPr>
          <a:xfrm>
            <a:off x="6153150" y="1066350"/>
            <a:ext cx="5486400" cy="2462676"/>
          </a:xfrm>
          <a:prstGeom prst="rect">
            <a:avLst/>
          </a:prstGeom>
          <a:noFill/>
          <a:ln>
            <a:noFill/>
          </a:ln>
        </p:spPr>
      </p:pic>
      <p:pic>
        <p:nvPicPr>
          <p:cNvPr descr="Google Shape;310;gbaee8c294b_1_13" id="257" name="Google Shape;257;p19"/>
          <p:cNvPicPr preferRelativeResize="0"/>
          <p:nvPr/>
        </p:nvPicPr>
        <p:blipFill rotWithShape="1">
          <a:blip r:embed="rId4">
            <a:alphaModFix/>
          </a:blip>
          <a:srcRect b="0" l="0" r="0" t="0"/>
          <a:stretch/>
        </p:blipFill>
        <p:spPr>
          <a:xfrm>
            <a:off x="1095375" y="1066350"/>
            <a:ext cx="4619625" cy="5196326"/>
          </a:xfrm>
          <a:prstGeom prst="rect">
            <a:avLst/>
          </a:prstGeom>
          <a:noFill/>
          <a:ln>
            <a:noFill/>
          </a:ln>
        </p:spPr>
      </p:pic>
      <p:sp>
        <p:nvSpPr>
          <p:cNvPr id="258" name="Google Shape;258;p19"/>
          <p:cNvSpPr txBox="1"/>
          <p:nvPr/>
        </p:nvSpPr>
        <p:spPr>
          <a:xfrm>
            <a:off x="1095374" y="6262675"/>
            <a:ext cx="4619702" cy="367949"/>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B4A18"/>
              </a:buClr>
              <a:buSzPts val="1300"/>
              <a:buFont typeface="Arial"/>
              <a:buNone/>
            </a:pPr>
            <a:r>
              <a:rPr b="0" i="0" lang="en-US" sz="1300" u="sng" cap="none" strike="noStrike">
                <a:solidFill>
                  <a:srgbClr val="FB4A18"/>
                </a:solidFill>
                <a:latin typeface="Arial"/>
                <a:ea typeface="Arial"/>
                <a:cs typeface="Arial"/>
                <a:sym typeface="Arial"/>
                <a:hlinkClick r:id="rId5">
                  <a:extLst>
                    <a:ext uri="{A12FA001-AC4F-418D-AE19-62706E023703}">
                      <ahyp:hlinkClr val="tx"/>
                    </a:ext>
                  </a:extLst>
                </a:hlinkClick>
              </a:rPr>
              <a:t>https://www.unhcr.org/en-us/1951-refugee-convention.html</a:t>
            </a:r>
            <a:r>
              <a:rPr b="0" i="0" lang="en-US" sz="1300" u="none" cap="none" strike="noStrike">
                <a:solidFill>
                  <a:srgbClr val="000000"/>
                </a:solidFill>
                <a:latin typeface="Arial"/>
                <a:ea typeface="Arial"/>
                <a:cs typeface="Arial"/>
                <a:sym typeface="Arial"/>
              </a:rPr>
              <a:t> </a:t>
            </a:r>
            <a:endParaRPr/>
          </a:p>
        </p:txBody>
      </p:sp>
      <p:sp>
        <p:nvSpPr>
          <p:cNvPr id="259" name="Google Shape;259;p19"/>
          <p:cNvSpPr txBox="1"/>
          <p:nvPr/>
        </p:nvSpPr>
        <p:spPr>
          <a:xfrm>
            <a:off x="6153150" y="3624250"/>
            <a:ext cx="5486400" cy="533465"/>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B4A18"/>
              </a:buClr>
              <a:buSzPts val="1200"/>
              <a:buFont typeface="Arial"/>
              <a:buNone/>
            </a:pPr>
            <a:r>
              <a:rPr b="0" i="0" lang="en-US" sz="1200" u="sng" cap="none" strike="noStrike">
                <a:solidFill>
                  <a:srgbClr val="FB4A18"/>
                </a:solidFill>
                <a:latin typeface="Arial"/>
                <a:ea typeface="Arial"/>
                <a:cs typeface="Arial"/>
                <a:sym typeface="Arial"/>
                <a:hlinkClick r:id="rId6">
                  <a:extLst>
                    <a:ext uri="{A12FA001-AC4F-418D-AE19-62706E023703}">
                      <ahyp:hlinkClr val="tx"/>
                    </a:ext>
                  </a:extLst>
                </a:hlinkClick>
              </a:rPr>
              <a:t>https://www.unhcr.org/en-us/publications/legal/50ae46309/guidelines-international-protection-8-child-asylum-claims-under-articles.html</a:t>
            </a:r>
            <a:r>
              <a:rPr b="0" i="0" lang="en-US" sz="1200" u="none" cap="none" strike="noStrike">
                <a:solidFill>
                  <a:srgbClr val="000000"/>
                </a:solidFill>
                <a:latin typeface="Arial"/>
                <a:ea typeface="Arial"/>
                <a:cs typeface="Arial"/>
                <a:sym typeface="Arial"/>
              </a:rPr>
              <a:t> </a:t>
            </a:r>
            <a:endParaRPr/>
          </a:p>
        </p:txBody>
      </p:sp>
      <p:pic>
        <p:nvPicPr>
          <p:cNvPr descr="Google Shape;313;gbaee8c294b_1_13" id="260" name="Google Shape;260;p19"/>
          <p:cNvPicPr preferRelativeResize="0"/>
          <p:nvPr/>
        </p:nvPicPr>
        <p:blipFill rotWithShape="1">
          <a:blip r:embed="rId7">
            <a:alphaModFix/>
          </a:blip>
          <a:srcRect b="0" l="0" r="0" t="0"/>
          <a:stretch/>
        </p:blipFill>
        <p:spPr>
          <a:xfrm>
            <a:off x="6184112" y="4273575"/>
            <a:ext cx="5424476" cy="2146276"/>
          </a:xfrm>
          <a:prstGeom prst="rect">
            <a:avLst/>
          </a:prstGeom>
          <a:noFill/>
          <a:ln>
            <a:noFill/>
          </a:ln>
        </p:spPr>
      </p:pic>
      <p:sp>
        <p:nvSpPr>
          <p:cNvPr id="261" name="Google Shape;261;p19"/>
          <p:cNvSpPr txBox="1"/>
          <p:nvPr/>
        </p:nvSpPr>
        <p:spPr>
          <a:xfrm>
            <a:off x="6257925" y="6419849"/>
            <a:ext cx="5424600" cy="355666"/>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B4A18"/>
              </a:buClr>
              <a:buSzPts val="1200"/>
              <a:buFont typeface="Arial"/>
              <a:buNone/>
            </a:pPr>
            <a:r>
              <a:rPr b="0" i="0" lang="en-US" sz="1200" u="sng" cap="none" strike="noStrike">
                <a:solidFill>
                  <a:srgbClr val="FB4A18"/>
                </a:solidFill>
                <a:latin typeface="Arial"/>
                <a:ea typeface="Arial"/>
                <a:cs typeface="Arial"/>
                <a:sym typeface="Arial"/>
                <a:hlinkClick r:id="rId8">
                  <a:extLst>
                    <a:ext uri="{A12FA001-AC4F-418D-AE19-62706E023703}">
                      <ahyp:hlinkClr val="tx"/>
                    </a:ext>
                  </a:extLst>
                </a:hlinkClick>
              </a:rPr>
              <a:t>https://www.unhcr.org/3d58ddef4.html</a:t>
            </a:r>
            <a:r>
              <a:rPr b="0" i="0" lang="en-US" sz="1200" u="none" cap="none" strike="noStrike">
                <a:solidFill>
                  <a:srgbClr val="000000"/>
                </a:solidFill>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
          <p:cNvSpPr txBox="1"/>
          <p:nvPr>
            <p:ph type="title"/>
          </p:nvPr>
        </p:nvSpPr>
        <p:spPr>
          <a:xfrm>
            <a:off x="1472140" y="407628"/>
            <a:ext cx="9815511" cy="763601"/>
          </a:xfrm>
          <a:prstGeom prst="rect">
            <a:avLst/>
          </a:prstGeom>
          <a:noFill/>
          <a:ln>
            <a:noFill/>
          </a:ln>
        </p:spPr>
        <p:txBody>
          <a:bodyPr anchorCtr="0" anchor="t" bIns="121875" lIns="121875" spcFirstLastPara="1" rIns="121875" wrap="square" tIns="121875">
            <a:normAutofit/>
          </a:bodyPr>
          <a:lstStyle/>
          <a:p>
            <a:pPr indent="0" lvl="0" marL="0" marR="0" rtl="0" algn="l">
              <a:lnSpc>
                <a:spcPct val="100000"/>
              </a:lnSpc>
              <a:spcBef>
                <a:spcPts val="0"/>
              </a:spcBef>
              <a:spcAft>
                <a:spcPts val="0"/>
              </a:spcAft>
              <a:buClr>
                <a:srgbClr val="262626"/>
              </a:buClr>
              <a:buSzPts val="3384"/>
              <a:buFont typeface="Century Gothic"/>
              <a:buNone/>
            </a:pPr>
            <a:r>
              <a:rPr b="1" lang="en-US" sz="3384"/>
              <a:t>Activity at Prep – to think before starting</a:t>
            </a:r>
            <a:endParaRPr/>
          </a:p>
        </p:txBody>
      </p:sp>
      <p:sp>
        <p:nvSpPr>
          <p:cNvPr id="141" name="Google Shape;141;p2"/>
          <p:cNvSpPr txBox="1"/>
          <p:nvPr>
            <p:ph idx="1" type="body"/>
          </p:nvPr>
        </p:nvSpPr>
        <p:spPr>
          <a:xfrm>
            <a:off x="1734965" y="1356966"/>
            <a:ext cx="9552687" cy="4555202"/>
          </a:xfrm>
          <a:prstGeom prst="rect">
            <a:avLst/>
          </a:prstGeom>
          <a:noFill/>
          <a:ln>
            <a:noFill/>
          </a:ln>
        </p:spPr>
        <p:txBody>
          <a:bodyPr anchorCtr="0" anchor="t" bIns="121875" lIns="121875" spcFirstLastPara="1" rIns="121875" wrap="square" tIns="121875">
            <a:normAutofit/>
          </a:bodyPr>
          <a:lstStyle/>
          <a:p>
            <a:pPr indent="-514350" lvl="0" marL="666745" rtl="0" algn="l">
              <a:lnSpc>
                <a:spcPct val="100000"/>
              </a:lnSpc>
              <a:spcBef>
                <a:spcPts val="0"/>
              </a:spcBef>
              <a:spcAft>
                <a:spcPts val="0"/>
              </a:spcAft>
              <a:buSzPts val="3200"/>
              <a:buFont typeface="Century Gothic"/>
              <a:buAutoNum type="arabicPeriod"/>
            </a:pPr>
            <a:r>
              <a:rPr lang="en-US" sz="3200"/>
              <a:t>How does the presentation refer to your personal experience?</a:t>
            </a:r>
            <a:endParaRPr/>
          </a:p>
          <a:p>
            <a:pPr indent="-514350" lvl="0" marL="666745" rtl="0" algn="l">
              <a:lnSpc>
                <a:spcPct val="100000"/>
              </a:lnSpc>
              <a:spcBef>
                <a:spcPts val="0"/>
              </a:spcBef>
              <a:spcAft>
                <a:spcPts val="0"/>
              </a:spcAft>
              <a:buSzPts val="3200"/>
              <a:buFont typeface="Century Gothic"/>
              <a:buAutoNum type="arabicPeriod"/>
            </a:pPr>
            <a:r>
              <a:rPr lang="en-US" sz="3200"/>
              <a:t>How does the presentation refer to the professional work you do?</a:t>
            </a:r>
            <a:endParaRPr/>
          </a:p>
          <a:p>
            <a:pPr indent="-514350" lvl="0" marL="666745" rtl="0" algn="l">
              <a:lnSpc>
                <a:spcPct val="100000"/>
              </a:lnSpc>
              <a:spcBef>
                <a:spcPts val="0"/>
              </a:spcBef>
              <a:spcAft>
                <a:spcPts val="0"/>
              </a:spcAft>
              <a:buSzPts val="3200"/>
              <a:buFont typeface="Century Gothic"/>
              <a:buAutoNum type="arabicPeriod"/>
            </a:pPr>
            <a:r>
              <a:rPr lang="en-US" sz="3200"/>
              <a:t>What are the key takeaways you have from this presentation?</a:t>
            </a:r>
            <a:endParaRPr/>
          </a:p>
          <a:p>
            <a:pPr indent="-514350" lvl="0" marL="666745" rtl="0" algn="l">
              <a:lnSpc>
                <a:spcPct val="100000"/>
              </a:lnSpc>
              <a:spcBef>
                <a:spcPts val="0"/>
              </a:spcBef>
              <a:spcAft>
                <a:spcPts val="0"/>
              </a:spcAft>
              <a:buSzPts val="3200"/>
              <a:buFont typeface="Century Gothic"/>
              <a:buAutoNum type="arabicPeriod"/>
            </a:pPr>
            <a:r>
              <a:rPr lang="en-US" sz="3200"/>
              <a:t>How do you plan to use what you have learned today?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Google Shape;320;p14" id="266" name="Google Shape;266;p20"/>
          <p:cNvPicPr preferRelativeResize="0"/>
          <p:nvPr/>
        </p:nvPicPr>
        <p:blipFill rotWithShape="1">
          <a:blip r:embed="rId3">
            <a:alphaModFix/>
          </a:blip>
          <a:srcRect b="0" l="0" r="0" t="0"/>
          <a:stretch/>
        </p:blipFill>
        <p:spPr>
          <a:xfrm>
            <a:off x="-2" y="0"/>
            <a:ext cx="1224989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1"/>
          <p:cNvSpPr txBox="1"/>
          <p:nvPr>
            <p:ph type="title"/>
          </p:nvPr>
        </p:nvSpPr>
        <p:spPr>
          <a:xfrm>
            <a:off x="916899" y="632749"/>
            <a:ext cx="10773902" cy="763501"/>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Regulatory and administrative framework</a:t>
            </a:r>
            <a:endParaRPr/>
          </a:p>
        </p:txBody>
      </p:sp>
      <p:sp>
        <p:nvSpPr>
          <p:cNvPr id="272" name="Google Shape;272;p21"/>
          <p:cNvSpPr txBox="1"/>
          <p:nvPr>
            <p:ph idx="1" type="body"/>
          </p:nvPr>
        </p:nvSpPr>
        <p:spPr>
          <a:xfrm>
            <a:off x="1183124" y="1536624"/>
            <a:ext cx="4736102" cy="3636902"/>
          </a:xfrm>
          <a:prstGeom prst="rect">
            <a:avLst/>
          </a:prstGeom>
          <a:noFill/>
          <a:ln>
            <a:noFill/>
          </a:ln>
        </p:spPr>
        <p:txBody>
          <a:bodyPr anchorCtr="0" anchor="t" bIns="91400" lIns="91400" spcFirstLastPara="1" rIns="91400" wrap="square" tIns="91400">
            <a:normAutofit/>
          </a:bodyPr>
          <a:lstStyle/>
          <a:p>
            <a:pPr indent="452627" lvl="0" marL="0" marR="0" rtl="0" algn="l">
              <a:lnSpc>
                <a:spcPct val="100000"/>
              </a:lnSpc>
              <a:spcBef>
                <a:spcPts val="0"/>
              </a:spcBef>
              <a:spcAft>
                <a:spcPts val="0"/>
              </a:spcAft>
              <a:buClr>
                <a:schemeClr val="accent1"/>
              </a:buClr>
              <a:buSzPts val="2475"/>
              <a:buFont typeface="Helvetica Neue"/>
              <a:buNone/>
            </a:pPr>
            <a:r>
              <a:rPr lang="en-US" sz="2475"/>
              <a:t>The 400+ immigration executive actions during the Trump-Pence Administration have profoundly transformed the immigration system, resulting in restrictive and punitive immigrant policies and practices (MPI report)</a:t>
            </a:r>
            <a:endParaRPr/>
          </a:p>
        </p:txBody>
      </p:sp>
      <p:sp>
        <p:nvSpPr>
          <p:cNvPr id="273" name="Google Shape;273;p21"/>
          <p:cNvSpPr txBox="1"/>
          <p:nvPr/>
        </p:nvSpPr>
        <p:spPr>
          <a:xfrm>
            <a:off x="6383249" y="1536624"/>
            <a:ext cx="4592101" cy="3636902"/>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3F3F3F"/>
              </a:buClr>
              <a:buSzPts val="2475"/>
              <a:buFont typeface="Century Gothic"/>
              <a:buNone/>
            </a:pPr>
            <a:r>
              <a:rPr b="0" i="1" lang="en-US" sz="2475" u="none" cap="none" strike="noStrike">
                <a:solidFill>
                  <a:srgbClr val="3F3F3F"/>
                </a:solidFill>
                <a:latin typeface="Century Gothic"/>
                <a:ea typeface="Century Gothic"/>
                <a:cs typeface="Century Gothic"/>
                <a:sym typeface="Century Gothic"/>
              </a:rPr>
              <a:t>The U.S. Citizenship Act of 2021 establishes a new system to responsibly manage and secure our border, keep our families and communities safe, and better manage migration across the Hemisphere (WH Fact sheet)</a:t>
            </a:r>
            <a:endParaRPr/>
          </a:p>
        </p:txBody>
      </p:sp>
      <p:sp>
        <p:nvSpPr>
          <p:cNvPr id="274" name="Google Shape;274;p21"/>
          <p:cNvSpPr txBox="1"/>
          <p:nvPr/>
        </p:nvSpPr>
        <p:spPr>
          <a:xfrm>
            <a:off x="6383249" y="5394125"/>
            <a:ext cx="4244701" cy="1193034"/>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https://www.whitehouse.gov/briefing-room/statements-releases/2021/01/20/fact-sheet-president-biden-sends-immigration-bill-to-congress-as-part-of-his-commitment-to-modernize-our-immigration-system/</a:t>
            </a:r>
            <a:endParaRPr/>
          </a:p>
        </p:txBody>
      </p:sp>
      <p:sp>
        <p:nvSpPr>
          <p:cNvPr id="275" name="Google Shape;275;p21"/>
          <p:cNvSpPr txBox="1"/>
          <p:nvPr/>
        </p:nvSpPr>
        <p:spPr>
          <a:xfrm>
            <a:off x="1580675" y="5501825"/>
            <a:ext cx="3769800" cy="786634"/>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https://www.migrationpolicy.org/sites/default/files/publications/MPI_US-Immigration-Trump-Pence-Pence-Presidency-Final.pdf</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1835549" y="576024"/>
            <a:ext cx="9855001" cy="828002"/>
          </a:xfrm>
          <a:prstGeom prst="rect">
            <a:avLst/>
          </a:prstGeom>
          <a:noFill/>
          <a:ln>
            <a:noFill/>
          </a:ln>
        </p:spPr>
        <p:txBody>
          <a:bodyPr anchorCtr="0" anchor="t" bIns="45675" lIns="45675" spcFirstLastPara="1" rIns="45675" wrap="square" tIns="45675">
            <a:normAutofit/>
          </a:bodyPr>
          <a:lstStyle/>
          <a:p>
            <a:pPr indent="0" lvl="0" marL="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Some conclusions; lessons to be drawn</a:t>
            </a:r>
            <a:endParaRPr/>
          </a:p>
        </p:txBody>
      </p:sp>
      <p:sp>
        <p:nvSpPr>
          <p:cNvPr id="281" name="Google Shape;281;p22"/>
          <p:cNvSpPr txBox="1"/>
          <p:nvPr>
            <p:ph idx="1" type="body"/>
          </p:nvPr>
        </p:nvSpPr>
        <p:spPr>
          <a:xfrm>
            <a:off x="1168099" y="1306274"/>
            <a:ext cx="10738202" cy="5361902"/>
          </a:xfrm>
          <a:prstGeom prst="rect">
            <a:avLst/>
          </a:prstGeom>
          <a:noFill/>
          <a:ln>
            <a:noFill/>
          </a:ln>
        </p:spPr>
        <p:txBody>
          <a:bodyPr anchorCtr="0" anchor="t" bIns="45675" lIns="45675" spcFirstLastPara="1" rIns="45675" wrap="square" tIns="45675">
            <a:normAutofit/>
          </a:bodyPr>
          <a:lstStyle/>
          <a:p>
            <a:pPr indent="-381000" lvl="0" marL="457200" rtl="0" algn="l">
              <a:lnSpc>
                <a:spcPct val="100000"/>
              </a:lnSpc>
              <a:spcBef>
                <a:spcPts val="0"/>
              </a:spcBef>
              <a:spcAft>
                <a:spcPts val="0"/>
              </a:spcAft>
              <a:buSzPts val="2400"/>
              <a:buChar char="❖"/>
            </a:pPr>
            <a:r>
              <a:rPr lang="en-US" sz="2400"/>
              <a:t>U.S. not meeting international standards &amp; conventions protecting migrants, children &amp; other special populations, during global health emergency </a:t>
            </a:r>
            <a:endParaRPr/>
          </a:p>
          <a:p>
            <a:pPr indent="-368300" lvl="1" marL="914400" rtl="0" algn="l">
              <a:lnSpc>
                <a:spcPct val="100000"/>
              </a:lnSpc>
              <a:spcBef>
                <a:spcPts val="0"/>
              </a:spcBef>
              <a:spcAft>
                <a:spcPts val="0"/>
              </a:spcAft>
              <a:buSzPts val="2200"/>
              <a:buChar char="➢"/>
            </a:pPr>
            <a:r>
              <a:rPr lang="en-US" sz="2200"/>
              <a:t>Immigrant prison industrial complex: Systematic, organized operations amounting to crimes</a:t>
            </a:r>
            <a:endParaRPr/>
          </a:p>
          <a:p>
            <a:pPr indent="-368300" lvl="1" marL="914400" rtl="0" algn="l">
              <a:lnSpc>
                <a:spcPct val="100000"/>
              </a:lnSpc>
              <a:spcBef>
                <a:spcPts val="0"/>
              </a:spcBef>
              <a:spcAft>
                <a:spcPts val="0"/>
              </a:spcAft>
              <a:buSzPts val="2200"/>
              <a:buChar char="➢"/>
            </a:pPr>
            <a:r>
              <a:rPr lang="en-US" sz="2200"/>
              <a:t>Government’s role &amp; responsibilities have changed, still lack of transparency &amp; accountability</a:t>
            </a:r>
            <a:endParaRPr/>
          </a:p>
          <a:p>
            <a:pPr indent="-381000" lvl="0" marL="457200" rtl="0" algn="l">
              <a:lnSpc>
                <a:spcPct val="100000"/>
              </a:lnSpc>
              <a:spcBef>
                <a:spcPts val="0"/>
              </a:spcBef>
              <a:spcAft>
                <a:spcPts val="0"/>
              </a:spcAft>
              <a:buSzPts val="2400"/>
              <a:buChar char="❖"/>
            </a:pPr>
            <a:r>
              <a:rPr lang="en-US" sz="2400"/>
              <a:t>Health-related and humanitarian concerns will be long lasting: aggravated under COVID-19</a:t>
            </a:r>
            <a:endParaRPr/>
          </a:p>
          <a:p>
            <a:pPr indent="-381000" lvl="1" marL="914400" rtl="0" algn="l">
              <a:lnSpc>
                <a:spcPct val="100000"/>
              </a:lnSpc>
              <a:spcBef>
                <a:spcPts val="0"/>
              </a:spcBef>
              <a:spcAft>
                <a:spcPts val="0"/>
              </a:spcAft>
              <a:buSzPts val="2200"/>
              <a:buChar char="➢"/>
            </a:pPr>
            <a:r>
              <a:rPr lang="en-US" sz="2200"/>
              <a:t>Neurological, psycho, emotional, social long-term impact on affected children and youth </a:t>
            </a:r>
            <a:endParaRPr/>
          </a:p>
          <a:p>
            <a:pPr indent="-381000" lvl="1" marL="914400" rtl="0" algn="l">
              <a:lnSpc>
                <a:spcPct val="100000"/>
              </a:lnSpc>
              <a:spcBef>
                <a:spcPts val="0"/>
              </a:spcBef>
              <a:spcAft>
                <a:spcPts val="0"/>
              </a:spcAft>
              <a:buSzPts val="2200"/>
              <a:buChar char="➢"/>
            </a:pPr>
            <a:r>
              <a:rPr lang="en-US" sz="2200"/>
              <a:t>Profound effect on caregivers and transnational families: ambiguous loss &amp; unresolved grief</a:t>
            </a:r>
            <a:endParaRPr/>
          </a:p>
          <a:p>
            <a:pPr indent="-381000" lvl="1" marL="914400" rtl="0" algn="l">
              <a:lnSpc>
                <a:spcPct val="100000"/>
              </a:lnSpc>
              <a:spcBef>
                <a:spcPts val="0"/>
              </a:spcBef>
              <a:spcAft>
                <a:spcPts val="0"/>
              </a:spcAft>
              <a:buSzPts val="2200"/>
              <a:buChar char="➢"/>
            </a:pPr>
            <a:r>
              <a:rPr lang="en-US" sz="2200"/>
              <a:t>impact on immigrant/refugees/asylum seekers and general population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1628775" y="493353"/>
            <a:ext cx="9229725" cy="763601"/>
          </a:xfrm>
          <a:prstGeom prst="rect">
            <a:avLst/>
          </a:prstGeom>
          <a:noFill/>
          <a:ln>
            <a:noFill/>
          </a:ln>
        </p:spPr>
        <p:txBody>
          <a:bodyPr anchorCtr="0" anchor="t" bIns="121875" lIns="121875" spcFirstLastPara="1" rIns="121875" wrap="square" tIns="121875">
            <a:normAutofit/>
          </a:bodyPr>
          <a:lstStyle/>
          <a:p>
            <a:pPr indent="0" lvl="0" marL="0" marR="0" rtl="0" algn="l">
              <a:lnSpc>
                <a:spcPct val="100000"/>
              </a:lnSpc>
              <a:spcBef>
                <a:spcPts val="0"/>
              </a:spcBef>
              <a:spcAft>
                <a:spcPts val="0"/>
              </a:spcAft>
              <a:buClr>
                <a:srgbClr val="262626"/>
              </a:buClr>
              <a:buSzPts val="3384"/>
              <a:buFont typeface="Century Gothic"/>
              <a:buNone/>
            </a:pPr>
            <a:r>
              <a:rPr b="1" lang="en-US" sz="3384"/>
              <a:t>End-point – Where do we go from here?</a:t>
            </a:r>
            <a:endParaRPr/>
          </a:p>
        </p:txBody>
      </p:sp>
      <p:sp>
        <p:nvSpPr>
          <p:cNvPr id="287" name="Google Shape;287;p23"/>
          <p:cNvSpPr txBox="1"/>
          <p:nvPr>
            <p:ph idx="1" type="body"/>
          </p:nvPr>
        </p:nvSpPr>
        <p:spPr>
          <a:xfrm>
            <a:off x="2092152" y="1744005"/>
            <a:ext cx="9552686" cy="4555202"/>
          </a:xfrm>
          <a:prstGeom prst="rect">
            <a:avLst/>
          </a:prstGeom>
          <a:noFill/>
          <a:ln>
            <a:noFill/>
          </a:ln>
        </p:spPr>
        <p:txBody>
          <a:bodyPr anchorCtr="0" anchor="t" bIns="121875" lIns="121875" spcFirstLastPara="1" rIns="121875" wrap="square" tIns="121875">
            <a:normAutofit/>
          </a:bodyPr>
          <a:lstStyle/>
          <a:p>
            <a:pPr indent="-514350" lvl="0" marL="666745" rtl="0" algn="l">
              <a:lnSpc>
                <a:spcPct val="100000"/>
              </a:lnSpc>
              <a:spcBef>
                <a:spcPts val="0"/>
              </a:spcBef>
              <a:spcAft>
                <a:spcPts val="0"/>
              </a:spcAft>
              <a:buSzPts val="3200"/>
              <a:buFont typeface="Century Gothic"/>
              <a:buAutoNum type="arabicPeriod"/>
            </a:pPr>
            <a:r>
              <a:rPr lang="en-US" sz="3200"/>
              <a:t>How does the presentation refer to your personal experience?</a:t>
            </a:r>
            <a:endParaRPr/>
          </a:p>
          <a:p>
            <a:pPr indent="-514350" lvl="0" marL="666745" rtl="0" algn="l">
              <a:lnSpc>
                <a:spcPct val="100000"/>
              </a:lnSpc>
              <a:spcBef>
                <a:spcPts val="0"/>
              </a:spcBef>
              <a:spcAft>
                <a:spcPts val="0"/>
              </a:spcAft>
              <a:buSzPts val="3200"/>
              <a:buFont typeface="Century Gothic"/>
              <a:buAutoNum type="arabicPeriod"/>
            </a:pPr>
            <a:r>
              <a:rPr lang="en-US" sz="3200"/>
              <a:t>How does the presentation refer to the professional work you do?</a:t>
            </a:r>
            <a:endParaRPr/>
          </a:p>
          <a:p>
            <a:pPr indent="-514350" lvl="0" marL="666745" rtl="0" algn="l">
              <a:lnSpc>
                <a:spcPct val="100000"/>
              </a:lnSpc>
              <a:spcBef>
                <a:spcPts val="0"/>
              </a:spcBef>
              <a:spcAft>
                <a:spcPts val="0"/>
              </a:spcAft>
              <a:buSzPts val="3200"/>
              <a:buFont typeface="Century Gothic"/>
              <a:buAutoNum type="arabicPeriod"/>
            </a:pPr>
            <a:r>
              <a:rPr lang="en-US" sz="3200"/>
              <a:t>What are the key takeaways you have from this presentation?</a:t>
            </a:r>
            <a:endParaRPr/>
          </a:p>
          <a:p>
            <a:pPr indent="-514350" lvl="0" marL="666745" rtl="0" algn="l">
              <a:lnSpc>
                <a:spcPct val="100000"/>
              </a:lnSpc>
              <a:spcBef>
                <a:spcPts val="0"/>
              </a:spcBef>
              <a:spcAft>
                <a:spcPts val="0"/>
              </a:spcAft>
              <a:buSzPts val="3200"/>
              <a:buFont typeface="Century Gothic"/>
              <a:buAutoNum type="arabicPeriod"/>
            </a:pPr>
            <a:r>
              <a:rPr lang="en-US" sz="3200"/>
              <a:t>How do you plan to use what you have learned today?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415649" y="295192"/>
            <a:ext cx="11360702" cy="763501"/>
          </a:xfrm>
          <a:prstGeom prst="rect">
            <a:avLst/>
          </a:prstGeom>
          <a:noFill/>
          <a:ln>
            <a:noFill/>
          </a:ln>
        </p:spPr>
        <p:txBody>
          <a:bodyPr anchorCtr="0" anchor="t" bIns="91400" lIns="91400" spcFirstLastPara="1" rIns="91400" wrap="square" tIns="91400">
            <a:normAutofit/>
          </a:bodyPr>
          <a:lstStyle/>
          <a:p>
            <a:pPr indent="0" lvl="0" marL="0" marR="0" rtl="0" algn="ctr">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Works Cited</a:t>
            </a:r>
            <a:endParaRPr/>
          </a:p>
        </p:txBody>
      </p:sp>
      <p:sp>
        <p:nvSpPr>
          <p:cNvPr id="293" name="Google Shape;293;p24"/>
          <p:cNvSpPr txBox="1"/>
          <p:nvPr>
            <p:ph idx="1" type="body"/>
          </p:nvPr>
        </p:nvSpPr>
        <p:spPr>
          <a:xfrm>
            <a:off x="594349" y="1356874"/>
            <a:ext cx="11360702" cy="5247602"/>
          </a:xfrm>
          <a:prstGeom prst="rect">
            <a:avLst/>
          </a:prstGeom>
          <a:noFill/>
          <a:ln>
            <a:noFill/>
          </a:ln>
        </p:spPr>
        <p:txBody>
          <a:bodyPr anchorCtr="0" anchor="t" bIns="91400" lIns="91400" spcFirstLastPara="1" rIns="91400" wrap="square" tIns="91400">
            <a:normAutofit/>
          </a:bodyPr>
          <a:lstStyle/>
          <a:p>
            <a:pPr indent="457200" lvl="0" marL="0" rtl="0" algn="l">
              <a:lnSpc>
                <a:spcPct val="115000"/>
              </a:lnSpc>
              <a:spcBef>
                <a:spcPts val="0"/>
              </a:spcBef>
              <a:spcAft>
                <a:spcPts val="0"/>
              </a:spcAft>
              <a:buSzPts val="1000"/>
              <a:buNone/>
            </a:pPr>
            <a:r>
              <a:rPr lang="en-US" sz="1000">
                <a:solidFill>
                  <a:srgbClr val="000000"/>
                </a:solidFill>
                <a:latin typeface="Arial"/>
                <a:ea typeface="Arial"/>
                <a:cs typeface="Arial"/>
                <a:sym typeface="Arial"/>
              </a:rPr>
              <a:t>Council on Foreign Relations. "U.S. detention of child migrants." N.p., 28 Aug. 2014. Web. &lt;https://www.cfr.org/backgrounder/us-detention-child-migrants&gt;.</a:t>
            </a:r>
            <a:endParaRPr sz="1000"/>
          </a:p>
          <a:p>
            <a:pPr indent="457200" lvl="0" marL="0" rtl="0" algn="l">
              <a:lnSpc>
                <a:spcPct val="115000"/>
              </a:lnSpc>
              <a:spcBef>
                <a:spcPts val="0"/>
              </a:spcBef>
              <a:spcAft>
                <a:spcPts val="0"/>
              </a:spcAft>
              <a:buSzPts val="1000"/>
              <a:buNone/>
            </a:pPr>
            <a:r>
              <a:t/>
            </a:r>
            <a:endParaRPr sz="10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000"/>
              <a:buNone/>
            </a:pPr>
            <a:r>
              <a:rPr lang="en-US" sz="1000">
                <a:solidFill>
                  <a:srgbClr val="000000"/>
                </a:solidFill>
                <a:latin typeface="Arial"/>
                <a:ea typeface="Arial"/>
                <a:cs typeface="Arial"/>
                <a:sym typeface="Arial"/>
              </a:rPr>
              <a:t>Free the Children. "ACLU races to stop ice from deleting years of records, including data on detainee deaths &amp; sexual — Free the children —bulletins and news." N.p., 20 Feb. 2020. Web. &lt;https://www.freethechildrenus.org/bulletins/2020/2/20/aclu-races-to-stop-ice-from-deleting-years-of-records-including-data-on-detainee-deaths-and-sexual-assault-reports?fbclid=IwAR1Qhmadx-LQnNJpBlbn0iXur6qMiSIDa3fBMpXA5wsfPnOoE_Q2K9ZCnIQ&gt;.</a:t>
            </a:r>
            <a:endParaRPr sz="1000"/>
          </a:p>
          <a:p>
            <a:pPr indent="457200" lvl="0" marL="0" rtl="0" algn="l">
              <a:lnSpc>
                <a:spcPct val="115000"/>
              </a:lnSpc>
              <a:spcBef>
                <a:spcPts val="0"/>
              </a:spcBef>
              <a:spcAft>
                <a:spcPts val="0"/>
              </a:spcAft>
              <a:buSzPts val="1000"/>
              <a:buNone/>
            </a:pPr>
            <a:r>
              <a:t/>
            </a:r>
            <a:endParaRPr sz="10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000"/>
              <a:buNone/>
            </a:pPr>
            <a:r>
              <a:rPr lang="en-US" sz="1000">
                <a:solidFill>
                  <a:srgbClr val="000000"/>
                </a:solidFill>
                <a:latin typeface="Arial"/>
                <a:ea typeface="Arial"/>
                <a:cs typeface="Arial"/>
                <a:sym typeface="Arial"/>
              </a:rPr>
              <a:t>Lawfare. "Who’s really crossing the U.S. border, and why they’re coming." N.p., 31 Oct. 2019. Web. &lt;https://www.lawfareblog.com/whos-really-crossing-us-border-and-why-theyre-coming&gt;.</a:t>
            </a:r>
            <a:endParaRPr sz="1000"/>
          </a:p>
          <a:p>
            <a:pPr indent="457200" lvl="0" marL="0" rtl="0" algn="l">
              <a:lnSpc>
                <a:spcPct val="115000"/>
              </a:lnSpc>
              <a:spcBef>
                <a:spcPts val="0"/>
              </a:spcBef>
              <a:spcAft>
                <a:spcPts val="0"/>
              </a:spcAft>
              <a:buSzPts val="1000"/>
              <a:buNone/>
            </a:pPr>
            <a:r>
              <a:t/>
            </a:r>
            <a:endParaRPr sz="10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000"/>
              <a:buNone/>
            </a:pPr>
            <a:r>
              <a:rPr lang="en-US" sz="1000">
                <a:solidFill>
                  <a:srgbClr val="000000"/>
                </a:solidFill>
                <a:latin typeface="Arial"/>
                <a:ea typeface="Arial"/>
                <a:cs typeface="Arial"/>
                <a:sym typeface="Arial"/>
              </a:rPr>
              <a:t>The New York Times. "Trump retreats on separating families, but thousands may remain apart." </a:t>
            </a:r>
            <a:r>
              <a:rPr i="1" lang="en-US" sz="1000"/>
              <a:t>The New York Times - Breaking News, US News, World News and Videos</a:t>
            </a:r>
            <a:r>
              <a:rPr lang="en-US" sz="1000">
                <a:solidFill>
                  <a:srgbClr val="000000"/>
                </a:solidFill>
                <a:latin typeface="Arial"/>
                <a:ea typeface="Arial"/>
                <a:cs typeface="Arial"/>
                <a:sym typeface="Arial"/>
              </a:rPr>
              <a:t>. N.p., 21 June 2018. Web. &lt;https://www.nytimes.com/2018/06/20/us/politics/trump-immigration-children-executive-order.html&gt;.</a:t>
            </a:r>
            <a:endParaRPr sz="1000"/>
          </a:p>
          <a:p>
            <a:pPr indent="457200" lvl="0" marL="0" rtl="0" algn="l">
              <a:lnSpc>
                <a:spcPct val="115000"/>
              </a:lnSpc>
              <a:spcBef>
                <a:spcPts val="0"/>
              </a:spcBef>
              <a:spcAft>
                <a:spcPts val="0"/>
              </a:spcAft>
              <a:buSzPts val="1000"/>
              <a:buNone/>
            </a:pPr>
            <a:r>
              <a:t/>
            </a:r>
            <a:endParaRPr sz="10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000"/>
              <a:buNone/>
            </a:pPr>
            <a:r>
              <a:rPr lang="en-US" sz="1000">
                <a:solidFill>
                  <a:srgbClr val="000000"/>
                </a:solidFill>
                <a:latin typeface="Arial"/>
                <a:ea typeface="Arial"/>
                <a:cs typeface="Arial"/>
                <a:sym typeface="Arial"/>
              </a:rPr>
              <a:t>Office for the Coordination of Humanitarian Affairs (OCHA). "Natural Disasters In Latin America and The Caribbean." N.p., 2019. Web. &lt;https://www.humanitarianresponse.info/sites/www.humanitarianresponse.info/files/documents/files/2000-2019-ocha-desastres_naturales2.pdf&gt;.</a:t>
            </a:r>
            <a:endParaRPr sz="1000"/>
          </a:p>
          <a:p>
            <a:pPr indent="457200" lvl="0" marL="0" rtl="0" algn="l">
              <a:lnSpc>
                <a:spcPct val="115000"/>
              </a:lnSpc>
              <a:spcBef>
                <a:spcPts val="0"/>
              </a:spcBef>
              <a:spcAft>
                <a:spcPts val="0"/>
              </a:spcAft>
              <a:buSzPts val="1000"/>
              <a:buNone/>
            </a:pPr>
            <a:r>
              <a:t/>
            </a:r>
            <a:endParaRPr sz="10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000"/>
              <a:buNone/>
            </a:pPr>
            <a:r>
              <a:rPr lang="en-US" sz="1000">
                <a:solidFill>
                  <a:srgbClr val="000000"/>
                </a:solidFill>
                <a:latin typeface="Arial"/>
                <a:ea typeface="Arial"/>
                <a:cs typeface="Arial"/>
                <a:sym typeface="Arial"/>
              </a:rPr>
              <a:t>Transactional Records Access Clearinghouse (TRAC) - Comprehensive, independent, and nonpartisan information on federal enforcement, staffing and funding. "Immigration court backlog tool: Pending cases and length of wait in immigration courts." N.p., 2021. Web. &lt;https://trac.syr.edu/phptools/immigration/court_backlog/&gt;.</a:t>
            </a:r>
            <a:endParaRPr sz="1000"/>
          </a:p>
          <a:p>
            <a:pPr indent="457200" lvl="0" marL="0" rtl="0" algn="l">
              <a:lnSpc>
                <a:spcPct val="115000"/>
              </a:lnSpc>
              <a:spcBef>
                <a:spcPts val="0"/>
              </a:spcBef>
              <a:spcAft>
                <a:spcPts val="0"/>
              </a:spcAft>
              <a:buSzPts val="1000"/>
              <a:buNone/>
            </a:pPr>
            <a:r>
              <a:t/>
            </a:r>
            <a:endParaRPr sz="10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000"/>
              <a:buNone/>
            </a:pPr>
            <a:r>
              <a:rPr lang="en-US" sz="1000">
                <a:solidFill>
                  <a:srgbClr val="000000"/>
                </a:solidFill>
                <a:latin typeface="Arial"/>
                <a:ea typeface="Arial"/>
                <a:cs typeface="Arial"/>
                <a:sym typeface="Arial"/>
              </a:rPr>
              <a:t>U.S Customs and Border Protection. "Southwest border migration FY 2020." N.p., 14 Dec. 2020. Web. &lt;https://www.cbp.gov/newsroom/stats/sw-border-migration&gt;.</a:t>
            </a:r>
            <a:endParaRPr sz="1000"/>
          </a:p>
          <a:p>
            <a:pPr indent="457200" lvl="0" marL="0" rtl="0" algn="l">
              <a:lnSpc>
                <a:spcPct val="115000"/>
              </a:lnSpc>
              <a:spcBef>
                <a:spcPts val="0"/>
              </a:spcBef>
              <a:spcAft>
                <a:spcPts val="0"/>
              </a:spcAft>
              <a:buSzPts val="1000"/>
              <a:buNone/>
            </a:pPr>
            <a:r>
              <a:t/>
            </a:r>
            <a:endParaRPr sz="10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000"/>
              <a:buNone/>
            </a:pPr>
            <a:r>
              <a:rPr lang="en-US" sz="1000">
                <a:solidFill>
                  <a:srgbClr val="000000"/>
                </a:solidFill>
                <a:latin typeface="Arial"/>
                <a:ea typeface="Arial"/>
                <a:cs typeface="Arial"/>
                <a:sym typeface="Arial"/>
              </a:rPr>
              <a:t>U.S. Government Accountability Office (U.S. GAO). "OLDER WORKERS: Other Countries' Experiences with Phased Retirement." </a:t>
            </a:r>
            <a:r>
              <a:rPr i="1" lang="en-US" sz="1000"/>
              <a:t>U.S. Government Accountability Office (U.S. GAO)</a:t>
            </a:r>
            <a:r>
              <a:rPr lang="en-US" sz="1000">
                <a:solidFill>
                  <a:srgbClr val="000000"/>
                </a:solidFill>
                <a:latin typeface="Arial"/>
                <a:ea typeface="Arial"/>
                <a:cs typeface="Arial"/>
                <a:sym typeface="Arial"/>
              </a:rPr>
              <a:t>. N.p., 13 Mar. 2019. Web. &lt;https://www.gao.gov/products/GAO-19-16&gt;.</a:t>
            </a:r>
            <a:endParaRPr sz="1000"/>
          </a:p>
          <a:p>
            <a:pPr indent="457200" lvl="0" marL="0" rtl="0" algn="l">
              <a:lnSpc>
                <a:spcPct val="115000"/>
              </a:lnSpc>
              <a:spcBef>
                <a:spcPts val="0"/>
              </a:spcBef>
              <a:spcAft>
                <a:spcPts val="0"/>
              </a:spcAft>
              <a:buSzPts val="1000"/>
              <a:buNone/>
            </a:pPr>
            <a:r>
              <a:t/>
            </a:r>
            <a:endParaRPr sz="10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000"/>
              <a:buNone/>
            </a:pPr>
            <a:r>
              <a:rPr lang="en-US" sz="1000">
                <a:solidFill>
                  <a:srgbClr val="000000"/>
                </a:solidFill>
                <a:latin typeface="Arial"/>
                <a:ea typeface="Arial"/>
                <a:cs typeface="Arial"/>
                <a:sym typeface="Arial"/>
              </a:rPr>
              <a:t>United Nations High Commissioner for Refugees. </a:t>
            </a:r>
            <a:r>
              <a:rPr i="1" lang="en-US" sz="1000"/>
              <a:t>Children on the run</a:t>
            </a:r>
            <a:r>
              <a:rPr lang="en-US" sz="1000">
                <a:solidFill>
                  <a:srgbClr val="000000"/>
                </a:solidFill>
                <a:latin typeface="Arial"/>
                <a:ea typeface="Arial"/>
                <a:cs typeface="Arial"/>
                <a:sym typeface="Arial"/>
              </a:rPr>
              <a:t>. N.p., 2014. Web. &lt;https://www.unhcr.org/en-us/children-on-the-run.html&gt;.</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
          <p:cNvSpPr txBox="1"/>
          <p:nvPr>
            <p:ph type="title"/>
          </p:nvPr>
        </p:nvSpPr>
        <p:spPr>
          <a:xfrm>
            <a:off x="1401425" y="236167"/>
            <a:ext cx="9657000" cy="763501"/>
          </a:xfrm>
          <a:prstGeom prst="rect">
            <a:avLst/>
          </a:prstGeom>
          <a:noFill/>
          <a:ln>
            <a:noFill/>
          </a:ln>
        </p:spPr>
        <p:txBody>
          <a:bodyPr anchorCtr="0" anchor="t" bIns="91400" lIns="91400" spcFirstLastPara="1" rIns="91400" wrap="square" tIns="91400">
            <a:normAutofit/>
          </a:bodyPr>
          <a:lstStyle/>
          <a:p>
            <a:pPr indent="0" lvl="0" marL="0" marR="0" rtl="0" algn="l">
              <a:lnSpc>
                <a:spcPct val="100000"/>
              </a:lnSpc>
              <a:spcBef>
                <a:spcPts val="0"/>
              </a:spcBef>
              <a:spcAft>
                <a:spcPts val="0"/>
              </a:spcAft>
              <a:buClr>
                <a:srgbClr val="262626"/>
              </a:buClr>
              <a:buSzPts val="3300"/>
              <a:buFont typeface="Century Gothic"/>
              <a:buNone/>
            </a:pPr>
            <a:r>
              <a:rPr lang="en-US" sz="3300"/>
              <a:t>Humanitarian crisis at the U.S. Southern border</a:t>
            </a:r>
            <a:endParaRPr/>
          </a:p>
        </p:txBody>
      </p:sp>
      <p:pic>
        <p:nvPicPr>
          <p:cNvPr descr="Google Shape;187;p3" id="147" name="Google Shape;147;p3"/>
          <p:cNvPicPr preferRelativeResize="0"/>
          <p:nvPr/>
        </p:nvPicPr>
        <p:blipFill rotWithShape="1">
          <a:blip r:embed="rId3">
            <a:alphaModFix/>
          </a:blip>
          <a:srcRect b="0" l="0" r="0" t="4330"/>
          <a:stretch/>
        </p:blipFill>
        <p:spPr>
          <a:xfrm>
            <a:off x="2056375" y="1064174"/>
            <a:ext cx="8688827" cy="5415743"/>
          </a:xfrm>
          <a:prstGeom prst="rect">
            <a:avLst/>
          </a:prstGeom>
          <a:noFill/>
          <a:ln>
            <a:noFill/>
          </a:ln>
        </p:spPr>
      </p:pic>
      <p:sp>
        <p:nvSpPr>
          <p:cNvPr id="148" name="Google Shape;148;p3"/>
          <p:cNvSpPr txBox="1"/>
          <p:nvPr/>
        </p:nvSpPr>
        <p:spPr>
          <a:xfrm>
            <a:off x="1401424" y="6548900"/>
            <a:ext cx="10889102" cy="3479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Source: Council on Foreigh Relations. U.S Detention of Child Immigrants. https://www.cfr.org/backgrounder/us-detention-child-migrants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Google Shape;194;p8" id="153" name="Google Shape;153;p4"/>
          <p:cNvPicPr preferRelativeResize="0"/>
          <p:nvPr/>
        </p:nvPicPr>
        <p:blipFill rotWithShape="1">
          <a:blip r:embed="rId3">
            <a:alphaModFix/>
          </a:blip>
          <a:srcRect b="0" l="0" r="0" t="0"/>
          <a:stretch/>
        </p:blipFill>
        <p:spPr>
          <a:xfrm>
            <a:off x="1514475" y="317893"/>
            <a:ext cx="10313931" cy="5662774"/>
          </a:xfrm>
          <a:prstGeom prst="rect">
            <a:avLst/>
          </a:prstGeom>
          <a:noFill/>
          <a:ln>
            <a:noFill/>
          </a:ln>
        </p:spPr>
      </p:pic>
      <p:sp>
        <p:nvSpPr>
          <p:cNvPr id="154" name="Google Shape;154;p4"/>
          <p:cNvSpPr txBox="1"/>
          <p:nvPr/>
        </p:nvSpPr>
        <p:spPr>
          <a:xfrm>
            <a:off x="853050" y="6072299"/>
            <a:ext cx="5241900" cy="256501"/>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Source: Monico &amp; Mendez-Sandoval, Geneology (2019)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5"/>
          <p:cNvSpPr txBox="1"/>
          <p:nvPr>
            <p:ph type="title"/>
          </p:nvPr>
        </p:nvSpPr>
        <p:spPr>
          <a:xfrm>
            <a:off x="415599" y="364767"/>
            <a:ext cx="11360702" cy="763501"/>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Southwest Border Migration, Fiscal Years 2014-2021</a:t>
            </a:r>
            <a:endParaRPr/>
          </a:p>
        </p:txBody>
      </p:sp>
      <p:pic>
        <p:nvPicPr>
          <p:cNvPr descr="Google Shape;202;gb93ae42d54_1_0" id="160" name="Google Shape;160;p5"/>
          <p:cNvPicPr preferRelativeResize="0"/>
          <p:nvPr/>
        </p:nvPicPr>
        <p:blipFill rotWithShape="1">
          <a:blip r:embed="rId3">
            <a:alphaModFix/>
          </a:blip>
          <a:srcRect b="0" l="0" r="0" t="0"/>
          <a:stretch/>
        </p:blipFill>
        <p:spPr>
          <a:xfrm>
            <a:off x="812999" y="1280700"/>
            <a:ext cx="10565902" cy="4791501"/>
          </a:xfrm>
          <a:prstGeom prst="rect">
            <a:avLst/>
          </a:prstGeom>
          <a:noFill/>
          <a:ln>
            <a:noFill/>
          </a:ln>
        </p:spPr>
      </p:pic>
      <p:sp>
        <p:nvSpPr>
          <p:cNvPr id="161" name="Google Shape;161;p5"/>
          <p:cNvSpPr txBox="1"/>
          <p:nvPr/>
        </p:nvSpPr>
        <p:spPr>
          <a:xfrm>
            <a:off x="246924" y="6224625"/>
            <a:ext cx="11945102" cy="678151"/>
          </a:xfrm>
          <a:prstGeom prst="rect">
            <a:avLst/>
          </a:prstGeom>
          <a:noFill/>
          <a:ln>
            <a:noFill/>
          </a:ln>
        </p:spPr>
        <p:txBody>
          <a:bodyPr anchorCtr="0" anchor="t" bIns="91400" lIns="91400" spcFirstLastPara="1" rIns="91400" wrap="square" tIns="91400">
            <a:spAutoFit/>
          </a:bodyPr>
          <a:lstStyle/>
          <a:p>
            <a:pPr indent="0" lvl="0" marL="0" marR="0" rtl="0" algn="l">
              <a:lnSpc>
                <a:spcPct val="2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Source: U.S. Customs and Border Protection (CBP) 2020. </a:t>
            </a:r>
            <a:r>
              <a:rPr b="0" i="0" lang="en-US" sz="1100" u="none" cap="none" strike="noStrike">
                <a:solidFill>
                  <a:srgbClr val="333333"/>
                </a:solidFill>
                <a:latin typeface="Century Gothic"/>
                <a:ea typeface="Century Gothic"/>
                <a:cs typeface="Century Gothic"/>
                <a:sym typeface="Century Gothic"/>
              </a:rPr>
              <a:t>Southwest Land Border Encounters. https://www.cbp.gov/newsroom/stats/southwest-land-border-encounters</a:t>
            </a:r>
            <a:endParaRPr b="0" i="0" sz="1400" u="none" cap="none" strike="noStrike">
              <a:solidFill>
                <a:srgbClr val="33333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Google Shape;209;p4" id="166" name="Google Shape;166;p6"/>
          <p:cNvPicPr preferRelativeResize="0"/>
          <p:nvPr/>
        </p:nvPicPr>
        <p:blipFill rotWithShape="1">
          <a:blip r:embed="rId3">
            <a:alphaModFix/>
          </a:blip>
          <a:srcRect b="0" l="0" r="0" t="0"/>
          <a:stretch/>
        </p:blipFill>
        <p:spPr>
          <a:xfrm>
            <a:off x="820977" y="428999"/>
            <a:ext cx="6908575" cy="5786051"/>
          </a:xfrm>
          <a:prstGeom prst="rect">
            <a:avLst/>
          </a:prstGeom>
          <a:noFill/>
          <a:ln>
            <a:noFill/>
          </a:ln>
        </p:spPr>
      </p:pic>
      <p:sp>
        <p:nvSpPr>
          <p:cNvPr id="167" name="Google Shape;167;p6"/>
          <p:cNvSpPr txBox="1"/>
          <p:nvPr/>
        </p:nvSpPr>
        <p:spPr>
          <a:xfrm>
            <a:off x="368825" y="6215050"/>
            <a:ext cx="11687400" cy="373351"/>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Source: UNHCR 2014 Report: Children on the Run - Unaccompanied Minors: Humanitarian Situation at US Border </a:t>
            </a:r>
            <a:r>
              <a:rPr b="0" i="0" lang="en-US" sz="1100" u="sng" cap="none" strike="noStrike">
                <a:solidFill>
                  <a:srgbClr val="FB4A18"/>
                </a:solidFill>
                <a:latin typeface="Century Gothic"/>
                <a:ea typeface="Century Gothic"/>
                <a:cs typeface="Century Gothic"/>
                <a:sym typeface="Century Gothic"/>
                <a:hlinkClick r:id="rId4">
                  <a:extLst>
                    <a:ext uri="{A12FA001-AC4F-418D-AE19-62706E023703}">
                      <ahyp:hlinkClr val="tx"/>
                    </a:ext>
                  </a:extLst>
                </a:hlinkClick>
              </a:rPr>
              <a:t>https://www.unhcr.org/en-us/children-on-the-run.html</a:t>
            </a:r>
            <a:r>
              <a:rPr b="0" i="0" lang="en-US" sz="1200" u="none" cap="none" strike="noStrike">
                <a:solidFill>
                  <a:srgbClr val="000000"/>
                </a:solidFill>
                <a:latin typeface="Century Gothic"/>
                <a:ea typeface="Century Gothic"/>
                <a:cs typeface="Century Gothic"/>
                <a:sym typeface="Century Gothic"/>
              </a:rPr>
              <a:t> </a:t>
            </a:r>
            <a:endParaRPr/>
          </a:p>
        </p:txBody>
      </p:sp>
      <p:pic>
        <p:nvPicPr>
          <p:cNvPr descr="Google Shape;211;p4" id="168" name="Google Shape;168;p6"/>
          <p:cNvPicPr preferRelativeResize="0"/>
          <p:nvPr/>
        </p:nvPicPr>
        <p:blipFill rotWithShape="1">
          <a:blip r:embed="rId5">
            <a:alphaModFix/>
          </a:blip>
          <a:srcRect b="0" l="0" r="0" t="0"/>
          <a:stretch/>
        </p:blipFill>
        <p:spPr>
          <a:xfrm>
            <a:off x="7920025" y="493099"/>
            <a:ext cx="4032501" cy="565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ph type="title"/>
          </p:nvPr>
        </p:nvSpPr>
        <p:spPr>
          <a:xfrm>
            <a:off x="1827548" y="257175"/>
            <a:ext cx="10364452" cy="808900"/>
          </a:xfrm>
          <a:prstGeom prst="rect">
            <a:avLst/>
          </a:prstGeom>
          <a:noFill/>
          <a:ln>
            <a:noFill/>
          </a:ln>
        </p:spPr>
        <p:txBody>
          <a:bodyPr anchorCtr="0" anchor="t" bIns="45675" lIns="45675" spcFirstLastPara="1" rIns="45675" wrap="square" tIns="45675">
            <a:normAutofit/>
          </a:bodyPr>
          <a:lstStyle/>
          <a:p>
            <a:pPr indent="0" lvl="0" marL="0" marR="0" rtl="0" algn="l">
              <a:lnSpc>
                <a:spcPct val="100000"/>
              </a:lnSpc>
              <a:spcBef>
                <a:spcPts val="0"/>
              </a:spcBef>
              <a:spcAft>
                <a:spcPts val="0"/>
              </a:spcAft>
              <a:buClr>
                <a:srgbClr val="262626"/>
              </a:buClr>
              <a:buSzPts val="2336"/>
              <a:buFont typeface="Century Gothic"/>
              <a:buNone/>
            </a:pPr>
            <a:r>
              <a:rPr lang="en-US" sz="2336"/>
              <a:t>Origins of immigrant children and their families: History of war and drug trafficking/gangs</a:t>
            </a:r>
            <a:endParaRPr/>
          </a:p>
        </p:txBody>
      </p:sp>
      <p:pic>
        <p:nvPicPr>
          <p:cNvPr descr="Google Shape;218;p5" id="174" name="Google Shape;174;p7"/>
          <p:cNvPicPr preferRelativeResize="0"/>
          <p:nvPr/>
        </p:nvPicPr>
        <p:blipFill rotWithShape="1">
          <a:blip r:embed="rId3">
            <a:alphaModFix/>
          </a:blip>
          <a:srcRect b="0" l="0" r="0" t="0"/>
          <a:stretch/>
        </p:blipFill>
        <p:spPr>
          <a:xfrm>
            <a:off x="1661685" y="1336825"/>
            <a:ext cx="8901112" cy="4788760"/>
          </a:xfrm>
          <a:prstGeom prst="rect">
            <a:avLst/>
          </a:prstGeom>
          <a:noFill/>
          <a:ln>
            <a:noFill/>
          </a:ln>
        </p:spPr>
      </p:pic>
      <p:sp>
        <p:nvSpPr>
          <p:cNvPr id="175" name="Google Shape;175;p7"/>
          <p:cNvSpPr txBox="1"/>
          <p:nvPr/>
        </p:nvSpPr>
        <p:spPr>
          <a:xfrm>
            <a:off x="1661674" y="6125574"/>
            <a:ext cx="11639702" cy="34795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Source: Lawfare. Who’s Really Crossing the U.S. Border, and Why They’re Coming. </a:t>
            </a:r>
            <a:r>
              <a:rPr b="0" i="0" lang="en-US" sz="1100" u="sng" cap="none" strike="noStrike">
                <a:solidFill>
                  <a:srgbClr val="FB4A18"/>
                </a:solidFill>
                <a:latin typeface="Century Gothic"/>
                <a:ea typeface="Century Gothic"/>
                <a:cs typeface="Century Gothic"/>
                <a:sym typeface="Century Gothic"/>
                <a:hlinkClick r:id="rId4">
                  <a:extLst>
                    <a:ext uri="{A12FA001-AC4F-418D-AE19-62706E023703}">
                      <ahyp:hlinkClr val="tx"/>
                    </a:ext>
                  </a:extLst>
                </a:hlinkClick>
              </a:rPr>
              <a:t>https://www.lawfareblog.com/whos-really-crossing-us-border-and-why-theyre-coming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Google Shape;225;p6" id="180" name="Google Shape;180;p8"/>
          <p:cNvPicPr preferRelativeResize="0"/>
          <p:nvPr/>
        </p:nvPicPr>
        <p:blipFill rotWithShape="1">
          <a:blip r:embed="rId3">
            <a:alphaModFix/>
          </a:blip>
          <a:srcRect b="0" l="0" r="0" t="0"/>
          <a:stretch/>
        </p:blipFill>
        <p:spPr>
          <a:xfrm>
            <a:off x="228674" y="0"/>
            <a:ext cx="11963326" cy="6858001"/>
          </a:xfrm>
          <a:prstGeom prst="rect">
            <a:avLst/>
          </a:prstGeom>
          <a:noFill/>
          <a:ln>
            <a:noFill/>
          </a:ln>
        </p:spPr>
      </p:pic>
      <p:sp>
        <p:nvSpPr>
          <p:cNvPr id="181" name="Google Shape;181;p8"/>
          <p:cNvSpPr txBox="1"/>
          <p:nvPr/>
        </p:nvSpPr>
        <p:spPr>
          <a:xfrm>
            <a:off x="5977216" y="3244333"/>
            <a:ext cx="237567" cy="370801"/>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Century Gothic"/>
                <a:ea typeface="Century Gothic"/>
                <a:cs typeface="Century Gothic"/>
                <a:sym typeface="Century Gothic"/>
              </a:rPr>
              <a:t> </a:t>
            </a:r>
            <a:endParaRPr/>
          </a:p>
        </p:txBody>
      </p:sp>
      <p:sp>
        <p:nvSpPr>
          <p:cNvPr id="182" name="Google Shape;182;p8"/>
          <p:cNvSpPr txBox="1"/>
          <p:nvPr/>
        </p:nvSpPr>
        <p:spPr>
          <a:xfrm>
            <a:off x="5977216" y="3244333"/>
            <a:ext cx="237567" cy="370801"/>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Century Gothic"/>
                <a:ea typeface="Century Gothic"/>
                <a:cs typeface="Century Gothic"/>
                <a:sym typeface="Century Gothic"/>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Google Shape;233;p7" id="187" name="Google Shape;187;p9"/>
          <p:cNvPicPr preferRelativeResize="0"/>
          <p:nvPr/>
        </p:nvPicPr>
        <p:blipFill rotWithShape="1">
          <a:blip r:embed="rId3">
            <a:alphaModFix/>
          </a:blip>
          <a:srcRect b="0" l="0" r="0" t="0"/>
          <a:stretch/>
        </p:blipFill>
        <p:spPr>
          <a:xfrm>
            <a:off x="1800225" y="911038"/>
            <a:ext cx="10025190" cy="3722746"/>
          </a:xfrm>
          <a:prstGeom prst="rect">
            <a:avLst/>
          </a:prstGeom>
          <a:noFill/>
          <a:ln>
            <a:noFill/>
          </a:ln>
        </p:spPr>
      </p:pic>
      <p:pic>
        <p:nvPicPr>
          <p:cNvPr descr="Google Shape;234;p7" id="188" name="Google Shape;188;p9"/>
          <p:cNvPicPr preferRelativeResize="0"/>
          <p:nvPr/>
        </p:nvPicPr>
        <p:blipFill rotWithShape="1">
          <a:blip r:embed="rId4">
            <a:alphaModFix/>
          </a:blip>
          <a:srcRect b="0" l="0" r="0" t="0"/>
          <a:stretch/>
        </p:blipFill>
        <p:spPr>
          <a:xfrm>
            <a:off x="1493752" y="4790478"/>
            <a:ext cx="10561889" cy="1924647"/>
          </a:xfrm>
          <a:prstGeom prst="rect">
            <a:avLst/>
          </a:prstGeom>
          <a:noFill/>
          <a:ln>
            <a:noFill/>
          </a:ln>
        </p:spPr>
      </p:pic>
      <p:sp>
        <p:nvSpPr>
          <p:cNvPr id="189" name="Google Shape;189;p9"/>
          <p:cNvSpPr txBox="1"/>
          <p:nvPr/>
        </p:nvSpPr>
        <p:spPr>
          <a:xfrm>
            <a:off x="2400017" y="18486"/>
            <a:ext cx="8316229" cy="853401"/>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FB4A18"/>
              </a:buClr>
              <a:buSzPts val="2600"/>
              <a:buFont typeface="Trebuchet MS"/>
              <a:buNone/>
            </a:pPr>
            <a:r>
              <a:rPr b="0" i="0" lang="en-US" sz="2600" u="sng" cap="none" strike="noStrike">
                <a:solidFill>
                  <a:srgbClr val="FB4A18"/>
                </a:solidFill>
                <a:latin typeface="Trebuchet MS"/>
                <a:ea typeface="Trebuchet MS"/>
                <a:cs typeface="Trebuchet MS"/>
                <a:sym typeface="Trebuchet MS"/>
                <a:hlinkClick r:id="rId5">
                  <a:extLst>
                    <a:ext uri="{A12FA001-AC4F-418D-AE19-62706E023703}">
                      <ahyp:hlinkClr val="tx"/>
                    </a:ext>
                  </a:extLst>
                </a:hlinkClick>
              </a:rPr>
              <a:t>Groundswell: Preparing for Internal Climate Migration</a:t>
            </a:r>
            <a:r>
              <a:rPr b="0" i="0" lang="en-US" sz="2600" u="none" cap="none" strike="noStrike">
                <a:solidFill>
                  <a:srgbClr val="000000"/>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Trebuchet MS"/>
              <a:buNone/>
            </a:pPr>
            <a:r>
              <a:rPr b="0" i="0" lang="en-US" sz="2600" u="none" cap="none" strike="noStrike">
                <a:solidFill>
                  <a:srgbClr val="000000"/>
                </a:solidFill>
                <a:latin typeface="Trebuchet MS"/>
                <a:ea typeface="Trebuchet MS"/>
                <a:cs typeface="Trebuchet MS"/>
                <a:sym typeface="Trebuchet MS"/>
              </a:rPr>
              <a:t>(World Bank, 2018)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A7A7A7"/>
      </a:dk2>
      <a:lt2>
        <a:srgbClr val="535353"/>
      </a:lt2>
      <a:accent1>
        <a:srgbClr val="A53010"/>
      </a:accent1>
      <a:accent2>
        <a:srgbClr val="DE7E18"/>
      </a:accent2>
      <a:accent3>
        <a:srgbClr val="9F8351"/>
      </a:accent3>
      <a:accent4>
        <a:srgbClr val="728653"/>
      </a:accent4>
      <a:accent5>
        <a:srgbClr val="92AA4C"/>
      </a:accent5>
      <a:accent6>
        <a:srgbClr val="6AAC9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A7A7A7"/>
      </a:dk2>
      <a:lt2>
        <a:srgbClr val="535353"/>
      </a:lt2>
      <a:accent1>
        <a:srgbClr val="A53010"/>
      </a:accent1>
      <a:accent2>
        <a:srgbClr val="DE7E18"/>
      </a:accent2>
      <a:accent3>
        <a:srgbClr val="9F8351"/>
      </a:accent3>
      <a:accent4>
        <a:srgbClr val="728653"/>
      </a:accent4>
      <a:accent5>
        <a:srgbClr val="92AA4C"/>
      </a:accent5>
      <a:accent6>
        <a:srgbClr val="6AAC9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